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10287000" cx="18288000"/>
  <p:notesSz cx="6858000" cy="9144000"/>
  <p:embeddedFontLst>
    <p:embeddedFont>
      <p:font typeface="Helvetica Neue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HelveticaNeue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HelveticaNeue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lveticaNeue-boldItalic.fntdata"/><Relationship Id="rId30" Type="http://schemas.openxmlformats.org/officeDocument/2006/relationships/font" Target="fonts/HelveticaNeue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7fe424c82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27fe424c829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7fe9a6b5e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27fe9a6b5eb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7fe9a6b5e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27fe9a6b5eb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7fe9a6b5e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27fe9a6b5eb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7fe424c82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27fe424c829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f1a7ccb4a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2f1a7ccb4a3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f1a7ccb4a3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2f1a7ccb4a3_0_1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1a7ccb4a3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2f1a7ccb4a3_0_1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f1a7ccb4a3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g2f1a7ccb4a3_0_1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f1a7ccb4a3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2f1a7ccb4a3_0_1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f1a7ccb4a3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g2f1a7ccb4a3_0_1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f1a7ccb4a3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g2f1a7ccb4a3_0_2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f1a7ccb4a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2f1a7ccb4a3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f1a7ccb4a3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215 - 98</a:t>
            </a:r>
            <a:endParaRPr/>
          </a:p>
        </p:txBody>
      </p:sp>
      <p:sp>
        <p:nvSpPr>
          <p:cNvPr id="226" name="Google Shape;226;g2f1a7ccb4a3_0_2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7fe424c829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27fe424c829_0_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f1da85d484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2f1da85d484_1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Security in Retirement Presentation" type="blank">
  <p:cSld name="BLANK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ctrTitle"/>
          </p:nvPr>
        </p:nvSpPr>
        <p:spPr>
          <a:xfrm>
            <a:off x="1249025" y="3603150"/>
            <a:ext cx="159783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3"/>
          <p:cNvSpPr txBox="1"/>
          <p:nvPr>
            <p:ph idx="1" type="subTitle"/>
          </p:nvPr>
        </p:nvSpPr>
        <p:spPr>
          <a:xfrm>
            <a:off x="3227625" y="7498450"/>
            <a:ext cx="116763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grpSp>
        <p:nvGrpSpPr>
          <p:cNvPr id="12" name="Google Shape;12;p3"/>
          <p:cNvGrpSpPr/>
          <p:nvPr/>
        </p:nvGrpSpPr>
        <p:grpSpPr>
          <a:xfrm>
            <a:off x="2817310" y="1058964"/>
            <a:ext cx="832104" cy="950976"/>
            <a:chOff x="0" y="0"/>
            <a:chExt cx="711200" cy="812800"/>
          </a:xfrm>
        </p:grpSpPr>
        <p:sp>
          <p:nvSpPr>
            <p:cNvPr id="13" name="Google Shape;13;p3"/>
            <p:cNvSpPr/>
            <p:nvPr/>
          </p:nvSpPr>
          <p:spPr>
            <a:xfrm>
              <a:off x="0" y="0"/>
              <a:ext cx="711200" cy="812800"/>
            </a:xfrm>
            <a:custGeom>
              <a:rect b="b" l="l" r="r" t="t"/>
              <a:pathLst>
                <a:path extrusionOk="0" h="812800" w="711200">
                  <a:moveTo>
                    <a:pt x="355600" y="0"/>
                  </a:moveTo>
                  <a:lnTo>
                    <a:pt x="499725" y="159329"/>
                  </a:lnTo>
                  <a:lnTo>
                    <a:pt x="711200" y="203200"/>
                  </a:lnTo>
                  <a:lnTo>
                    <a:pt x="643849" y="406400"/>
                  </a:lnTo>
                  <a:lnTo>
                    <a:pt x="711200" y="609600"/>
                  </a:lnTo>
                  <a:lnTo>
                    <a:pt x="499725" y="653471"/>
                  </a:lnTo>
                  <a:lnTo>
                    <a:pt x="355600" y="812800"/>
                  </a:lnTo>
                  <a:lnTo>
                    <a:pt x="211475" y="653471"/>
                  </a:lnTo>
                  <a:lnTo>
                    <a:pt x="0" y="609600"/>
                  </a:lnTo>
                  <a:lnTo>
                    <a:pt x="67351" y="406400"/>
                  </a:lnTo>
                  <a:lnTo>
                    <a:pt x="0" y="203200"/>
                  </a:lnTo>
                  <a:lnTo>
                    <a:pt x="211475" y="159329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35B276"/>
            </a:solidFill>
            <a:ln>
              <a:noFill/>
            </a:ln>
          </p:spPr>
        </p:sp>
        <p:sp>
          <p:nvSpPr>
            <p:cNvPr id="14" name="Google Shape;14;p3"/>
            <p:cNvSpPr txBox="1"/>
            <p:nvPr/>
          </p:nvSpPr>
          <p:spPr>
            <a:xfrm>
              <a:off x="88900" y="127000"/>
              <a:ext cx="533400" cy="5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" name="Google Shape;15;p3"/>
          <p:cNvGrpSpPr/>
          <p:nvPr/>
        </p:nvGrpSpPr>
        <p:grpSpPr>
          <a:xfrm>
            <a:off x="1372576" y="6249567"/>
            <a:ext cx="1444732" cy="1651122"/>
            <a:chOff x="0" y="0"/>
            <a:chExt cx="711200" cy="812800"/>
          </a:xfrm>
        </p:grpSpPr>
        <p:sp>
          <p:nvSpPr>
            <p:cNvPr id="16" name="Google Shape;16;p3"/>
            <p:cNvSpPr/>
            <p:nvPr/>
          </p:nvSpPr>
          <p:spPr>
            <a:xfrm>
              <a:off x="0" y="0"/>
              <a:ext cx="711200" cy="812800"/>
            </a:xfrm>
            <a:custGeom>
              <a:rect b="b" l="l" r="r" t="t"/>
              <a:pathLst>
                <a:path extrusionOk="0" h="812800" w="711200">
                  <a:moveTo>
                    <a:pt x="355600" y="0"/>
                  </a:moveTo>
                  <a:lnTo>
                    <a:pt x="499725" y="159329"/>
                  </a:lnTo>
                  <a:lnTo>
                    <a:pt x="711200" y="203200"/>
                  </a:lnTo>
                  <a:lnTo>
                    <a:pt x="643849" y="406400"/>
                  </a:lnTo>
                  <a:lnTo>
                    <a:pt x="711200" y="609600"/>
                  </a:lnTo>
                  <a:lnTo>
                    <a:pt x="499725" y="653471"/>
                  </a:lnTo>
                  <a:lnTo>
                    <a:pt x="355600" y="812800"/>
                  </a:lnTo>
                  <a:lnTo>
                    <a:pt x="211475" y="653471"/>
                  </a:lnTo>
                  <a:lnTo>
                    <a:pt x="0" y="609600"/>
                  </a:lnTo>
                  <a:lnTo>
                    <a:pt x="67351" y="406400"/>
                  </a:lnTo>
                  <a:lnTo>
                    <a:pt x="0" y="203200"/>
                  </a:lnTo>
                  <a:lnTo>
                    <a:pt x="211475" y="159329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35B276"/>
            </a:solidFill>
            <a:ln>
              <a:noFill/>
            </a:ln>
          </p:spPr>
        </p:sp>
        <p:sp>
          <p:nvSpPr>
            <p:cNvPr id="17" name="Google Shape;17;p3"/>
            <p:cNvSpPr txBox="1"/>
            <p:nvPr/>
          </p:nvSpPr>
          <p:spPr>
            <a:xfrm>
              <a:off x="88900" y="127000"/>
              <a:ext cx="533400" cy="5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" name="Google Shape;18;p3"/>
          <p:cNvGrpSpPr/>
          <p:nvPr/>
        </p:nvGrpSpPr>
        <p:grpSpPr>
          <a:xfrm>
            <a:off x="15884325" y="886570"/>
            <a:ext cx="893917" cy="893917"/>
            <a:chOff x="0" y="0"/>
            <a:chExt cx="812800" cy="812800"/>
          </a:xfrm>
        </p:grpSpPr>
        <p:sp>
          <p:nvSpPr>
            <p:cNvPr id="19" name="Google Shape;19;p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47571"/>
            </a:solidFill>
            <a:ln>
              <a:noFill/>
            </a:ln>
          </p:spPr>
        </p:sp>
        <p:sp>
          <p:nvSpPr>
            <p:cNvPr id="20" name="Google Shape;20;p3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oogle Shape;21;p3"/>
          <p:cNvGrpSpPr/>
          <p:nvPr/>
        </p:nvGrpSpPr>
        <p:grpSpPr>
          <a:xfrm>
            <a:off x="14699164" y="7568100"/>
            <a:ext cx="1007791" cy="1007791"/>
            <a:chOff x="0" y="0"/>
            <a:chExt cx="812800" cy="812800"/>
          </a:xfrm>
        </p:grpSpPr>
        <p:sp>
          <p:nvSpPr>
            <p:cNvPr id="22" name="Google Shape;22;p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8E28A"/>
            </a:solidFill>
            <a:ln>
              <a:noFill/>
            </a:ln>
          </p:spPr>
        </p:sp>
        <p:sp>
          <p:nvSpPr>
            <p:cNvPr id="23" name="Google Shape;23;p3"/>
            <p:cNvSpPr txBox="1"/>
            <p:nvPr/>
          </p:nvSpPr>
          <p:spPr>
            <a:xfrm>
              <a:off x="190500" y="152400"/>
              <a:ext cx="431700" cy="4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" name="Google Shape;24;p3"/>
          <p:cNvGrpSpPr/>
          <p:nvPr/>
        </p:nvGrpSpPr>
        <p:grpSpPr>
          <a:xfrm>
            <a:off x="15884321" y="5384535"/>
            <a:ext cx="547096" cy="478709"/>
            <a:chOff x="0" y="0"/>
            <a:chExt cx="812800" cy="711200"/>
          </a:xfrm>
        </p:grpSpPr>
        <p:sp>
          <p:nvSpPr>
            <p:cNvPr id="25" name="Google Shape;25;p3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8E28A"/>
            </a:solidFill>
            <a:ln>
              <a:noFill/>
            </a:ln>
          </p:spPr>
        </p:sp>
        <p:sp>
          <p:nvSpPr>
            <p:cNvPr id="26" name="Google Shape;26;p3"/>
            <p:cNvSpPr txBox="1"/>
            <p:nvPr/>
          </p:nvSpPr>
          <p:spPr>
            <a:xfrm>
              <a:off x="127000" y="292100"/>
              <a:ext cx="5589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1648050" y="1065675"/>
            <a:ext cx="14991900" cy="25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946900" y="48020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30" name="Google Shape;30;p4"/>
          <p:cNvGrpSpPr/>
          <p:nvPr/>
        </p:nvGrpSpPr>
        <p:grpSpPr>
          <a:xfrm>
            <a:off x="298382" y="1678833"/>
            <a:ext cx="777443" cy="777443"/>
            <a:chOff x="0" y="0"/>
            <a:chExt cx="812800" cy="812800"/>
          </a:xfrm>
        </p:grpSpPr>
        <p:sp>
          <p:nvSpPr>
            <p:cNvPr id="31" name="Google Shape;31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47571"/>
            </a:solidFill>
            <a:ln>
              <a:noFill/>
            </a:ln>
          </p:spPr>
        </p:sp>
        <p:sp>
          <p:nvSpPr>
            <p:cNvPr id="32" name="Google Shape;32;p4"/>
            <p:cNvSpPr txBox="1"/>
            <p:nvPr/>
          </p:nvSpPr>
          <p:spPr>
            <a:xfrm>
              <a:off x="190500" y="152400"/>
              <a:ext cx="431700" cy="4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33;p4"/>
          <p:cNvGrpSpPr/>
          <p:nvPr/>
        </p:nvGrpSpPr>
        <p:grpSpPr>
          <a:xfrm>
            <a:off x="7948648" y="9328132"/>
            <a:ext cx="777443" cy="777443"/>
            <a:chOff x="0" y="0"/>
            <a:chExt cx="812800" cy="812800"/>
          </a:xfrm>
        </p:grpSpPr>
        <p:sp>
          <p:nvSpPr>
            <p:cNvPr id="34" name="Google Shape;34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8E28A"/>
            </a:solidFill>
            <a:ln>
              <a:noFill/>
            </a:ln>
          </p:spPr>
        </p:sp>
        <p:sp>
          <p:nvSpPr>
            <p:cNvPr id="35" name="Google Shape;35;p4"/>
            <p:cNvSpPr txBox="1"/>
            <p:nvPr/>
          </p:nvSpPr>
          <p:spPr>
            <a:xfrm>
              <a:off x="190500" y="152400"/>
              <a:ext cx="431700" cy="4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" name="Google Shape;36;p4"/>
          <p:cNvGrpSpPr/>
          <p:nvPr/>
        </p:nvGrpSpPr>
        <p:grpSpPr>
          <a:xfrm>
            <a:off x="16970208" y="1533412"/>
            <a:ext cx="609275" cy="609275"/>
            <a:chOff x="0" y="0"/>
            <a:chExt cx="812800" cy="812800"/>
          </a:xfrm>
        </p:grpSpPr>
        <p:sp>
          <p:nvSpPr>
            <p:cNvPr id="37" name="Google Shape;37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5B276"/>
            </a:solidFill>
            <a:ln>
              <a:noFill/>
            </a:ln>
          </p:spPr>
        </p:sp>
        <p:sp>
          <p:nvSpPr>
            <p:cNvPr id="38" name="Google Shape;38;p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title"/>
          </p:nvPr>
        </p:nvSpPr>
        <p:spPr>
          <a:xfrm>
            <a:off x="1019148" y="771900"/>
            <a:ext cx="162162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Calibri"/>
              <a:buNone/>
              <a:defRPr b="1" sz="9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41" name="Google Shape;41;p5"/>
          <p:cNvSpPr txBox="1"/>
          <p:nvPr>
            <p:ph idx="1" type="body"/>
          </p:nvPr>
        </p:nvSpPr>
        <p:spPr>
          <a:xfrm>
            <a:off x="1963863" y="665376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500"/>
              <a:buNone/>
              <a:defRPr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25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2500"/>
              <a:buNone/>
              <a:defRPr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2500"/>
              <a:buNone/>
              <a:defRPr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2500"/>
              <a:buNone/>
              <a:defRPr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2500"/>
              <a:buNone/>
              <a:defRPr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2500"/>
              <a:buNone/>
              <a:defRPr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2500"/>
              <a:buNone/>
              <a:defRPr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grpSp>
        <p:nvGrpSpPr>
          <p:cNvPr id="42" name="Google Shape;42;p5"/>
          <p:cNvGrpSpPr/>
          <p:nvPr/>
        </p:nvGrpSpPr>
        <p:grpSpPr>
          <a:xfrm>
            <a:off x="15969497" y="3049967"/>
            <a:ext cx="832104" cy="950976"/>
            <a:chOff x="0" y="0"/>
            <a:chExt cx="711200" cy="812800"/>
          </a:xfrm>
        </p:grpSpPr>
        <p:sp>
          <p:nvSpPr>
            <p:cNvPr id="43" name="Google Shape;43;p5"/>
            <p:cNvSpPr/>
            <p:nvPr/>
          </p:nvSpPr>
          <p:spPr>
            <a:xfrm>
              <a:off x="0" y="0"/>
              <a:ext cx="711200" cy="812800"/>
            </a:xfrm>
            <a:custGeom>
              <a:rect b="b" l="l" r="r" t="t"/>
              <a:pathLst>
                <a:path extrusionOk="0" h="812800" w="711200">
                  <a:moveTo>
                    <a:pt x="355600" y="0"/>
                  </a:moveTo>
                  <a:lnTo>
                    <a:pt x="499725" y="159329"/>
                  </a:lnTo>
                  <a:lnTo>
                    <a:pt x="711200" y="203200"/>
                  </a:lnTo>
                  <a:lnTo>
                    <a:pt x="643849" y="406400"/>
                  </a:lnTo>
                  <a:lnTo>
                    <a:pt x="711200" y="609600"/>
                  </a:lnTo>
                  <a:lnTo>
                    <a:pt x="499725" y="653471"/>
                  </a:lnTo>
                  <a:lnTo>
                    <a:pt x="355600" y="812800"/>
                  </a:lnTo>
                  <a:lnTo>
                    <a:pt x="211475" y="653471"/>
                  </a:lnTo>
                  <a:lnTo>
                    <a:pt x="0" y="609600"/>
                  </a:lnTo>
                  <a:lnTo>
                    <a:pt x="67351" y="406400"/>
                  </a:lnTo>
                  <a:lnTo>
                    <a:pt x="0" y="203200"/>
                  </a:lnTo>
                  <a:lnTo>
                    <a:pt x="211475" y="159329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35B276"/>
            </a:solidFill>
            <a:ln>
              <a:noFill/>
            </a:ln>
          </p:spPr>
        </p:sp>
        <p:sp>
          <p:nvSpPr>
            <p:cNvPr id="44" name="Google Shape;44;p5"/>
            <p:cNvSpPr txBox="1"/>
            <p:nvPr/>
          </p:nvSpPr>
          <p:spPr>
            <a:xfrm>
              <a:off x="88900" y="127000"/>
              <a:ext cx="533400" cy="5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oogle Shape;45;p5"/>
          <p:cNvGrpSpPr/>
          <p:nvPr/>
        </p:nvGrpSpPr>
        <p:grpSpPr>
          <a:xfrm>
            <a:off x="1354588" y="2837856"/>
            <a:ext cx="609275" cy="609275"/>
            <a:chOff x="0" y="0"/>
            <a:chExt cx="812800" cy="812800"/>
          </a:xfrm>
        </p:grpSpPr>
        <p:sp>
          <p:nvSpPr>
            <p:cNvPr id="46" name="Google Shape;46;p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5B276"/>
            </a:solidFill>
            <a:ln>
              <a:noFill/>
            </a:ln>
          </p:spPr>
        </p:sp>
        <p:sp>
          <p:nvSpPr>
            <p:cNvPr id="47" name="Google Shape;47;p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" name="Google Shape;48;p5"/>
          <p:cNvGrpSpPr/>
          <p:nvPr/>
        </p:nvGrpSpPr>
        <p:grpSpPr>
          <a:xfrm>
            <a:off x="12307421" y="8154066"/>
            <a:ext cx="893917" cy="893917"/>
            <a:chOff x="0" y="0"/>
            <a:chExt cx="812800" cy="812800"/>
          </a:xfrm>
        </p:grpSpPr>
        <p:sp>
          <p:nvSpPr>
            <p:cNvPr id="49" name="Google Shape;49;p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47571"/>
            </a:solidFill>
            <a:ln>
              <a:noFill/>
            </a:ln>
          </p:spPr>
        </p:sp>
        <p:sp>
          <p:nvSpPr>
            <p:cNvPr id="50" name="Google Shape;50;p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 txBox="1"/>
          <p:nvPr>
            <p:ph type="title"/>
          </p:nvPr>
        </p:nvSpPr>
        <p:spPr>
          <a:xfrm>
            <a:off x="1648050" y="1065675"/>
            <a:ext cx="14991900" cy="25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1" type="body"/>
          </p:nvPr>
        </p:nvSpPr>
        <p:spPr>
          <a:xfrm>
            <a:off x="1097575" y="4519500"/>
            <a:ext cx="58860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735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1pPr>
            <a:lvl2pPr indent="-38735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  <a:defRPr/>
            </a:lvl2pPr>
            <a:lvl3pPr indent="-38735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3pPr>
            <a:lvl4pPr indent="-38735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  <a:defRPr/>
            </a:lvl4pPr>
            <a:lvl5pPr indent="-38735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»"/>
              <a:defRPr/>
            </a:lvl5pPr>
            <a:lvl6pPr indent="-38735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6pPr>
            <a:lvl7pPr indent="-38735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7pPr>
            <a:lvl8pPr indent="-38735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8pPr>
            <a:lvl9pPr indent="-38735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2" type="body"/>
          </p:nvPr>
        </p:nvSpPr>
        <p:spPr>
          <a:xfrm>
            <a:off x="7205767" y="4519500"/>
            <a:ext cx="58860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735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1pPr>
            <a:lvl2pPr indent="-38735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  <a:defRPr/>
            </a:lvl2pPr>
            <a:lvl3pPr indent="-38735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3pPr>
            <a:lvl4pPr indent="-38735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  <a:defRPr/>
            </a:lvl4pPr>
            <a:lvl5pPr indent="-38735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»"/>
              <a:defRPr/>
            </a:lvl5pPr>
            <a:lvl6pPr indent="-38735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6pPr>
            <a:lvl7pPr indent="-38735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7pPr>
            <a:lvl8pPr indent="-38735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8pPr>
            <a:lvl9pPr indent="-38735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9pPr>
          </a:lstStyle>
          <a:p/>
        </p:txBody>
      </p:sp>
      <p:grpSp>
        <p:nvGrpSpPr>
          <p:cNvPr id="55" name="Google Shape;55;p6"/>
          <p:cNvGrpSpPr/>
          <p:nvPr/>
        </p:nvGrpSpPr>
        <p:grpSpPr>
          <a:xfrm>
            <a:off x="17636156" y="1065680"/>
            <a:ext cx="832104" cy="950976"/>
            <a:chOff x="0" y="0"/>
            <a:chExt cx="711200" cy="812800"/>
          </a:xfrm>
        </p:grpSpPr>
        <p:sp>
          <p:nvSpPr>
            <p:cNvPr id="56" name="Google Shape;56;p6"/>
            <p:cNvSpPr/>
            <p:nvPr/>
          </p:nvSpPr>
          <p:spPr>
            <a:xfrm>
              <a:off x="0" y="0"/>
              <a:ext cx="711200" cy="812800"/>
            </a:xfrm>
            <a:custGeom>
              <a:rect b="b" l="l" r="r" t="t"/>
              <a:pathLst>
                <a:path extrusionOk="0" h="812800" w="711200">
                  <a:moveTo>
                    <a:pt x="355600" y="0"/>
                  </a:moveTo>
                  <a:lnTo>
                    <a:pt x="499725" y="159329"/>
                  </a:lnTo>
                  <a:lnTo>
                    <a:pt x="711200" y="203200"/>
                  </a:lnTo>
                  <a:lnTo>
                    <a:pt x="643849" y="406400"/>
                  </a:lnTo>
                  <a:lnTo>
                    <a:pt x="711200" y="609600"/>
                  </a:lnTo>
                  <a:lnTo>
                    <a:pt x="499725" y="653471"/>
                  </a:lnTo>
                  <a:lnTo>
                    <a:pt x="355600" y="812800"/>
                  </a:lnTo>
                  <a:lnTo>
                    <a:pt x="211475" y="653471"/>
                  </a:lnTo>
                  <a:lnTo>
                    <a:pt x="0" y="609600"/>
                  </a:lnTo>
                  <a:lnTo>
                    <a:pt x="67351" y="406400"/>
                  </a:lnTo>
                  <a:lnTo>
                    <a:pt x="0" y="203200"/>
                  </a:lnTo>
                  <a:lnTo>
                    <a:pt x="211475" y="159329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35B276"/>
            </a:solidFill>
            <a:ln>
              <a:noFill/>
            </a:ln>
          </p:spPr>
        </p:sp>
        <p:sp>
          <p:nvSpPr>
            <p:cNvPr id="57" name="Google Shape;57;p6"/>
            <p:cNvSpPr txBox="1"/>
            <p:nvPr/>
          </p:nvSpPr>
          <p:spPr>
            <a:xfrm>
              <a:off x="88900" y="127000"/>
              <a:ext cx="533400" cy="5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" name="Google Shape;58;p6"/>
          <p:cNvGrpSpPr/>
          <p:nvPr/>
        </p:nvGrpSpPr>
        <p:grpSpPr>
          <a:xfrm>
            <a:off x="12482510" y="9045604"/>
            <a:ext cx="609275" cy="609275"/>
            <a:chOff x="0" y="0"/>
            <a:chExt cx="812800" cy="812800"/>
          </a:xfrm>
        </p:grpSpPr>
        <p:sp>
          <p:nvSpPr>
            <p:cNvPr id="59" name="Google Shape;59;p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5B276"/>
            </a:solidFill>
            <a:ln>
              <a:noFill/>
            </a:ln>
          </p:spPr>
        </p:sp>
        <p:sp>
          <p:nvSpPr>
            <p:cNvPr id="60" name="Google Shape;60;p6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" name="Google Shape;61;p6"/>
          <p:cNvGrpSpPr/>
          <p:nvPr/>
        </p:nvGrpSpPr>
        <p:grpSpPr>
          <a:xfrm>
            <a:off x="639986" y="9258323"/>
            <a:ext cx="547096" cy="478709"/>
            <a:chOff x="0" y="0"/>
            <a:chExt cx="812800" cy="711200"/>
          </a:xfrm>
        </p:grpSpPr>
        <p:sp>
          <p:nvSpPr>
            <p:cNvPr id="62" name="Google Shape;62;p6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8E28A"/>
            </a:solidFill>
            <a:ln>
              <a:noFill/>
            </a:ln>
          </p:spPr>
        </p:sp>
        <p:sp>
          <p:nvSpPr>
            <p:cNvPr id="63" name="Google Shape;63;p6"/>
            <p:cNvSpPr txBox="1"/>
            <p:nvPr/>
          </p:nvSpPr>
          <p:spPr>
            <a:xfrm>
              <a:off x="127000" y="292100"/>
              <a:ext cx="5589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" name="Google Shape;64;p6"/>
          <p:cNvGrpSpPr/>
          <p:nvPr/>
        </p:nvGrpSpPr>
        <p:grpSpPr>
          <a:xfrm>
            <a:off x="639973" y="3176108"/>
            <a:ext cx="777443" cy="777443"/>
            <a:chOff x="0" y="0"/>
            <a:chExt cx="812800" cy="812800"/>
          </a:xfrm>
        </p:grpSpPr>
        <p:sp>
          <p:nvSpPr>
            <p:cNvPr id="65" name="Google Shape;65;p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47571"/>
            </a:solidFill>
            <a:ln>
              <a:noFill/>
            </a:ln>
          </p:spPr>
        </p:sp>
        <p:sp>
          <p:nvSpPr>
            <p:cNvPr id="66" name="Google Shape;66;p6"/>
            <p:cNvSpPr txBox="1"/>
            <p:nvPr/>
          </p:nvSpPr>
          <p:spPr>
            <a:xfrm>
              <a:off x="190500" y="152400"/>
              <a:ext cx="431700" cy="4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"/>
          <p:cNvSpPr txBox="1"/>
          <p:nvPr>
            <p:ph type="title"/>
          </p:nvPr>
        </p:nvSpPr>
        <p:spPr>
          <a:xfrm>
            <a:off x="1648050" y="990325"/>
            <a:ext cx="14991900" cy="25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7"/>
          <p:cNvSpPr txBox="1"/>
          <p:nvPr>
            <p:ph idx="1" type="body"/>
          </p:nvPr>
        </p:nvSpPr>
        <p:spPr>
          <a:xfrm>
            <a:off x="3834288" y="4397325"/>
            <a:ext cx="52134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735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1pPr>
            <a:lvl2pPr indent="-38735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  <a:defRPr/>
            </a:lvl2pPr>
            <a:lvl3pPr indent="-38735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3pPr>
            <a:lvl4pPr indent="-38735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  <a:defRPr/>
            </a:lvl4pPr>
            <a:lvl5pPr indent="-38735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500"/>
              <a:buChar char="»"/>
              <a:defRPr/>
            </a:lvl5pPr>
            <a:lvl6pPr indent="-38735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6pPr>
            <a:lvl7pPr indent="-38735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7pPr>
            <a:lvl8pPr indent="-38735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8pPr>
            <a:lvl9pPr indent="-38735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9pPr>
          </a:lstStyle>
          <a:p/>
        </p:txBody>
      </p:sp>
      <p:sp>
        <p:nvSpPr>
          <p:cNvPr id="70" name="Google Shape;70;p7"/>
          <p:cNvSpPr txBox="1"/>
          <p:nvPr>
            <p:ph idx="2" type="body"/>
          </p:nvPr>
        </p:nvSpPr>
        <p:spPr>
          <a:xfrm>
            <a:off x="9238218" y="4397325"/>
            <a:ext cx="52155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735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1pPr>
            <a:lvl2pPr indent="-38735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  <a:defRPr/>
            </a:lvl2pPr>
            <a:lvl3pPr indent="-38735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3pPr>
            <a:lvl4pPr indent="-38735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  <a:defRPr/>
            </a:lvl4pPr>
            <a:lvl5pPr indent="-38735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500"/>
              <a:buChar char="»"/>
              <a:defRPr/>
            </a:lvl5pPr>
            <a:lvl6pPr indent="-38735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6pPr>
            <a:lvl7pPr indent="-38735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7pPr>
            <a:lvl8pPr indent="-38735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8pPr>
            <a:lvl9pPr indent="-38735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9pPr>
          </a:lstStyle>
          <a:p/>
        </p:txBody>
      </p:sp>
      <p:grpSp>
        <p:nvGrpSpPr>
          <p:cNvPr id="71" name="Google Shape;71;p7"/>
          <p:cNvGrpSpPr/>
          <p:nvPr/>
        </p:nvGrpSpPr>
        <p:grpSpPr>
          <a:xfrm>
            <a:off x="17268954" y="2944684"/>
            <a:ext cx="1271057" cy="1452636"/>
            <a:chOff x="0" y="0"/>
            <a:chExt cx="711200" cy="812800"/>
          </a:xfrm>
        </p:grpSpPr>
        <p:sp>
          <p:nvSpPr>
            <p:cNvPr id="72" name="Google Shape;72;p7"/>
            <p:cNvSpPr/>
            <p:nvPr/>
          </p:nvSpPr>
          <p:spPr>
            <a:xfrm>
              <a:off x="0" y="0"/>
              <a:ext cx="711200" cy="812800"/>
            </a:xfrm>
            <a:custGeom>
              <a:rect b="b" l="l" r="r" t="t"/>
              <a:pathLst>
                <a:path extrusionOk="0" h="812800" w="711200">
                  <a:moveTo>
                    <a:pt x="355600" y="0"/>
                  </a:moveTo>
                  <a:lnTo>
                    <a:pt x="499725" y="159329"/>
                  </a:lnTo>
                  <a:lnTo>
                    <a:pt x="711200" y="203200"/>
                  </a:lnTo>
                  <a:lnTo>
                    <a:pt x="643849" y="406400"/>
                  </a:lnTo>
                  <a:lnTo>
                    <a:pt x="711200" y="609600"/>
                  </a:lnTo>
                  <a:lnTo>
                    <a:pt x="499725" y="653471"/>
                  </a:lnTo>
                  <a:lnTo>
                    <a:pt x="355600" y="812800"/>
                  </a:lnTo>
                  <a:lnTo>
                    <a:pt x="211475" y="653471"/>
                  </a:lnTo>
                  <a:lnTo>
                    <a:pt x="0" y="609600"/>
                  </a:lnTo>
                  <a:lnTo>
                    <a:pt x="67351" y="406400"/>
                  </a:lnTo>
                  <a:lnTo>
                    <a:pt x="0" y="203200"/>
                  </a:lnTo>
                  <a:lnTo>
                    <a:pt x="211475" y="159329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35B276"/>
            </a:solidFill>
            <a:ln>
              <a:noFill/>
            </a:ln>
          </p:spPr>
        </p:sp>
        <p:sp>
          <p:nvSpPr>
            <p:cNvPr id="73" name="Google Shape;73;p7"/>
            <p:cNvSpPr txBox="1"/>
            <p:nvPr/>
          </p:nvSpPr>
          <p:spPr>
            <a:xfrm>
              <a:off x="88900" y="127000"/>
              <a:ext cx="533400" cy="5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" name="Google Shape;74;p7"/>
          <p:cNvGrpSpPr/>
          <p:nvPr/>
        </p:nvGrpSpPr>
        <p:grpSpPr>
          <a:xfrm>
            <a:off x="1002411" y="9560674"/>
            <a:ext cx="1271057" cy="1452636"/>
            <a:chOff x="0" y="0"/>
            <a:chExt cx="711200" cy="812800"/>
          </a:xfrm>
        </p:grpSpPr>
        <p:sp>
          <p:nvSpPr>
            <p:cNvPr id="75" name="Google Shape;75;p7"/>
            <p:cNvSpPr/>
            <p:nvPr/>
          </p:nvSpPr>
          <p:spPr>
            <a:xfrm>
              <a:off x="0" y="0"/>
              <a:ext cx="711200" cy="812800"/>
            </a:xfrm>
            <a:custGeom>
              <a:rect b="b" l="l" r="r" t="t"/>
              <a:pathLst>
                <a:path extrusionOk="0" h="812800" w="711200">
                  <a:moveTo>
                    <a:pt x="355600" y="0"/>
                  </a:moveTo>
                  <a:lnTo>
                    <a:pt x="499725" y="159329"/>
                  </a:lnTo>
                  <a:lnTo>
                    <a:pt x="711200" y="203200"/>
                  </a:lnTo>
                  <a:lnTo>
                    <a:pt x="643849" y="406400"/>
                  </a:lnTo>
                  <a:lnTo>
                    <a:pt x="711200" y="609600"/>
                  </a:lnTo>
                  <a:lnTo>
                    <a:pt x="499725" y="653471"/>
                  </a:lnTo>
                  <a:lnTo>
                    <a:pt x="355600" y="812800"/>
                  </a:lnTo>
                  <a:lnTo>
                    <a:pt x="211475" y="653471"/>
                  </a:lnTo>
                  <a:lnTo>
                    <a:pt x="0" y="609600"/>
                  </a:lnTo>
                  <a:lnTo>
                    <a:pt x="67351" y="406400"/>
                  </a:lnTo>
                  <a:lnTo>
                    <a:pt x="0" y="203200"/>
                  </a:lnTo>
                  <a:lnTo>
                    <a:pt x="211475" y="159329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35B276"/>
            </a:solidFill>
            <a:ln>
              <a:noFill/>
            </a:ln>
          </p:spPr>
        </p:sp>
        <p:sp>
          <p:nvSpPr>
            <p:cNvPr id="76" name="Google Shape;76;p7"/>
            <p:cNvSpPr txBox="1"/>
            <p:nvPr/>
          </p:nvSpPr>
          <p:spPr>
            <a:xfrm>
              <a:off x="88900" y="127000"/>
              <a:ext cx="533400" cy="5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" name="Google Shape;77;p7"/>
          <p:cNvGrpSpPr/>
          <p:nvPr/>
        </p:nvGrpSpPr>
        <p:grpSpPr>
          <a:xfrm>
            <a:off x="419454" y="4013220"/>
            <a:ext cx="609275" cy="609275"/>
            <a:chOff x="0" y="0"/>
            <a:chExt cx="812800" cy="812800"/>
          </a:xfrm>
        </p:grpSpPr>
        <p:sp>
          <p:nvSpPr>
            <p:cNvPr id="78" name="Google Shape;78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5B276"/>
            </a:solidFill>
            <a:ln>
              <a:noFill/>
            </a:ln>
          </p:spPr>
        </p:sp>
        <p:sp>
          <p:nvSpPr>
            <p:cNvPr id="79" name="Google Shape;79;p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 txBox="1"/>
          <p:nvPr>
            <p:ph type="title"/>
          </p:nvPr>
        </p:nvSpPr>
        <p:spPr>
          <a:xfrm>
            <a:off x="2853450" y="3306900"/>
            <a:ext cx="12581100" cy="25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9"/>
          <p:cNvSpPr txBox="1"/>
          <p:nvPr>
            <p:ph type="title"/>
          </p:nvPr>
        </p:nvSpPr>
        <p:spPr>
          <a:xfrm>
            <a:off x="811350" y="743900"/>
            <a:ext cx="16665300" cy="256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Calibri"/>
              <a:buNone/>
              <a:defRPr b="1"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9"/>
          <p:cNvSpPr txBox="1"/>
          <p:nvPr>
            <p:ph idx="1" type="body"/>
          </p:nvPr>
        </p:nvSpPr>
        <p:spPr>
          <a:xfrm>
            <a:off x="7617310" y="3719700"/>
            <a:ext cx="88422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735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1pPr>
            <a:lvl2pPr indent="-38735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  <a:defRPr/>
            </a:lvl2pPr>
            <a:lvl3pPr indent="-38735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3pPr>
            <a:lvl4pPr indent="-38735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–"/>
              <a:defRPr/>
            </a:lvl4pPr>
            <a:lvl5pPr indent="-38735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»"/>
              <a:defRPr/>
            </a:lvl5pPr>
            <a:lvl6pPr indent="-38735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6pPr>
            <a:lvl7pPr indent="-38735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7pPr>
            <a:lvl8pPr indent="-38735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8pPr>
            <a:lvl9pPr indent="-38735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9pPr>
          </a:lstStyle>
          <a:p/>
        </p:txBody>
      </p:sp>
      <p:sp>
        <p:nvSpPr>
          <p:cNvPr id="85" name="Google Shape;85;p9"/>
          <p:cNvSpPr txBox="1"/>
          <p:nvPr>
            <p:ph idx="2" type="body"/>
          </p:nvPr>
        </p:nvSpPr>
        <p:spPr>
          <a:xfrm>
            <a:off x="1772000" y="3977725"/>
            <a:ext cx="52041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9pPr>
          </a:lstStyle>
          <a:p/>
        </p:txBody>
      </p:sp>
      <p:grpSp>
        <p:nvGrpSpPr>
          <p:cNvPr id="86" name="Google Shape;86;p9"/>
          <p:cNvGrpSpPr/>
          <p:nvPr/>
        </p:nvGrpSpPr>
        <p:grpSpPr>
          <a:xfrm>
            <a:off x="675057" y="2839858"/>
            <a:ext cx="777443" cy="777443"/>
            <a:chOff x="0" y="0"/>
            <a:chExt cx="812800" cy="812800"/>
          </a:xfrm>
        </p:grpSpPr>
        <p:sp>
          <p:nvSpPr>
            <p:cNvPr id="87" name="Google Shape;87;p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47571"/>
            </a:solidFill>
            <a:ln>
              <a:noFill/>
            </a:ln>
          </p:spPr>
        </p:sp>
        <p:sp>
          <p:nvSpPr>
            <p:cNvPr id="88" name="Google Shape;88;p9"/>
            <p:cNvSpPr txBox="1"/>
            <p:nvPr/>
          </p:nvSpPr>
          <p:spPr>
            <a:xfrm>
              <a:off x="190500" y="152400"/>
              <a:ext cx="431700" cy="4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" name="Google Shape;89;p9"/>
          <p:cNvGrpSpPr/>
          <p:nvPr/>
        </p:nvGrpSpPr>
        <p:grpSpPr>
          <a:xfrm>
            <a:off x="17122501" y="3110427"/>
            <a:ext cx="609275" cy="609275"/>
            <a:chOff x="0" y="0"/>
            <a:chExt cx="812800" cy="812800"/>
          </a:xfrm>
        </p:grpSpPr>
        <p:sp>
          <p:nvSpPr>
            <p:cNvPr id="90" name="Google Shape;90;p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5B276"/>
            </a:solidFill>
            <a:ln>
              <a:noFill/>
            </a:ln>
          </p:spPr>
        </p:sp>
        <p:sp>
          <p:nvSpPr>
            <p:cNvPr id="91" name="Google Shape;91;p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" name="Google Shape;92;p9"/>
          <p:cNvGrpSpPr/>
          <p:nvPr/>
        </p:nvGrpSpPr>
        <p:grpSpPr>
          <a:xfrm>
            <a:off x="11333796" y="9634095"/>
            <a:ext cx="1305844" cy="1305844"/>
            <a:chOff x="0" y="0"/>
            <a:chExt cx="812800" cy="812800"/>
          </a:xfrm>
        </p:grpSpPr>
        <p:sp>
          <p:nvSpPr>
            <p:cNvPr id="93" name="Google Shape;93;p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5B276"/>
            </a:solidFill>
            <a:ln>
              <a:noFill/>
            </a:ln>
          </p:spPr>
        </p:sp>
        <p:sp>
          <p:nvSpPr>
            <p:cNvPr id="94" name="Google Shape;94;p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"/>
          <p:cNvSpPr txBox="1"/>
          <p:nvPr>
            <p:ph type="title"/>
          </p:nvPr>
        </p:nvSpPr>
        <p:spPr>
          <a:xfrm>
            <a:off x="643400" y="1071425"/>
            <a:ext cx="9999900" cy="346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Calibri"/>
              <a:buNone/>
              <a:defRPr b="1"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97" name="Google Shape;97;p10"/>
          <p:cNvSpPr/>
          <p:nvPr>
            <p:ph idx="2" type="pic"/>
          </p:nvPr>
        </p:nvSpPr>
        <p:spPr>
          <a:xfrm>
            <a:off x="11171725" y="2247550"/>
            <a:ext cx="5486400" cy="65697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10"/>
          <p:cNvSpPr txBox="1"/>
          <p:nvPr>
            <p:ph idx="1" type="body"/>
          </p:nvPr>
        </p:nvSpPr>
        <p:spPr>
          <a:xfrm>
            <a:off x="2206638" y="5310863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648050" y="1065675"/>
            <a:ext cx="14991900" cy="253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Impact"/>
              <a:buNone/>
              <a:defRPr i="0" sz="110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46900" y="48020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735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Impact"/>
              <a:buChar char="•"/>
              <a:defRPr i="0" sz="2500" u="none" cap="none" strike="noStrike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38735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Impact"/>
              <a:buChar char="–"/>
              <a:defRPr i="0" sz="2500" u="none" cap="none" strike="noStrike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-38735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Impact"/>
              <a:buChar char="•"/>
              <a:defRPr i="0" sz="2500" u="none" cap="none" strike="noStrike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-3873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Impact"/>
              <a:buChar char="–"/>
              <a:defRPr i="0" sz="2500" u="none" cap="none" strike="noStrike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-38735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Impact"/>
              <a:buChar char="»"/>
              <a:defRPr i="0" sz="2500" u="none" cap="none" strike="noStrike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-38735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Impact"/>
              <a:buChar char="•"/>
              <a:defRPr i="0" sz="2500" u="none" cap="none" strike="noStrike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-38735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Impact"/>
              <a:buChar char="•"/>
              <a:defRPr i="0" sz="2500" u="none" cap="none" strike="noStrike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-38735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Impact"/>
              <a:buChar char="•"/>
              <a:defRPr i="0" sz="2500" u="none" cap="none" strike="noStrike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-38735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500"/>
              <a:buFont typeface="Impact"/>
              <a:buChar char="•"/>
              <a:defRPr i="0" sz="2500" u="none" cap="none" strike="noStrike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8.jpg"/><Relationship Id="rId5" Type="http://schemas.openxmlformats.org/officeDocument/2006/relationships/image" Target="../media/image25.png"/><Relationship Id="rId6" Type="http://schemas.openxmlformats.org/officeDocument/2006/relationships/image" Target="../media/image16.png"/><Relationship Id="rId7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30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FE2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11"/>
          <p:cNvGrpSpPr/>
          <p:nvPr/>
        </p:nvGrpSpPr>
        <p:grpSpPr>
          <a:xfrm>
            <a:off x="603659" y="429288"/>
            <a:ext cx="17080696" cy="9283800"/>
            <a:chOff x="0" y="-38100"/>
            <a:chExt cx="4498590" cy="2445100"/>
          </a:xfrm>
        </p:grpSpPr>
        <p:sp>
          <p:nvSpPr>
            <p:cNvPr id="104" name="Google Shape;104;p11"/>
            <p:cNvSpPr/>
            <p:nvPr/>
          </p:nvSpPr>
          <p:spPr>
            <a:xfrm>
              <a:off x="0" y="0"/>
              <a:ext cx="4498590" cy="2407000"/>
            </a:xfrm>
            <a:custGeom>
              <a:rect b="b" l="l" r="r" t="t"/>
              <a:pathLst>
                <a:path extrusionOk="0" h="2407000" w="4498590">
                  <a:moveTo>
                    <a:pt x="0" y="0"/>
                  </a:moveTo>
                  <a:lnTo>
                    <a:pt x="4498590" y="0"/>
                  </a:lnTo>
                  <a:lnTo>
                    <a:pt x="4498590" y="2407000"/>
                  </a:lnTo>
                  <a:lnTo>
                    <a:pt x="0" y="2407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23825">
              <a:solidFill>
                <a:srgbClr val="DCFDB8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05" name="Google Shape;105;p11"/>
            <p:cNvSpPr txBox="1"/>
            <p:nvPr/>
          </p:nvSpPr>
          <p:spPr>
            <a:xfrm>
              <a:off x="0" y="-38100"/>
              <a:ext cx="4498590" cy="244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" name="Google Shape;106;p11"/>
          <p:cNvGrpSpPr/>
          <p:nvPr/>
        </p:nvGrpSpPr>
        <p:grpSpPr>
          <a:xfrm>
            <a:off x="10169775" y="6936824"/>
            <a:ext cx="4952949" cy="1296159"/>
            <a:chOff x="0" y="-38100"/>
            <a:chExt cx="1084342" cy="321030"/>
          </a:xfrm>
        </p:grpSpPr>
        <p:sp>
          <p:nvSpPr>
            <p:cNvPr id="107" name="Google Shape;107;p11"/>
            <p:cNvSpPr/>
            <p:nvPr/>
          </p:nvSpPr>
          <p:spPr>
            <a:xfrm>
              <a:off x="0" y="0"/>
              <a:ext cx="1084342" cy="282930"/>
            </a:xfrm>
            <a:custGeom>
              <a:rect b="b" l="l" r="r" t="t"/>
              <a:pathLst>
                <a:path extrusionOk="0" h="282930" w="1084342">
                  <a:moveTo>
                    <a:pt x="95902" y="0"/>
                  </a:moveTo>
                  <a:lnTo>
                    <a:pt x="988440" y="0"/>
                  </a:lnTo>
                  <a:cubicBezTo>
                    <a:pt x="1041405" y="0"/>
                    <a:pt x="1084342" y="42937"/>
                    <a:pt x="1084342" y="95902"/>
                  </a:cubicBezTo>
                  <a:lnTo>
                    <a:pt x="1084342" y="187028"/>
                  </a:lnTo>
                  <a:cubicBezTo>
                    <a:pt x="1084342" y="239993"/>
                    <a:pt x="1041405" y="282930"/>
                    <a:pt x="988440" y="282930"/>
                  </a:cubicBezTo>
                  <a:lnTo>
                    <a:pt x="95902" y="282930"/>
                  </a:lnTo>
                  <a:cubicBezTo>
                    <a:pt x="42937" y="282930"/>
                    <a:pt x="0" y="239993"/>
                    <a:pt x="0" y="187028"/>
                  </a:cubicBezTo>
                  <a:lnTo>
                    <a:pt x="0" y="95902"/>
                  </a:lnTo>
                  <a:cubicBezTo>
                    <a:pt x="0" y="42937"/>
                    <a:pt x="42937" y="0"/>
                    <a:pt x="95902" y="0"/>
                  </a:cubicBezTo>
                  <a:close/>
                </a:path>
              </a:pathLst>
            </a:custGeom>
            <a:solidFill>
              <a:srgbClr val="5EC5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 txBox="1"/>
            <p:nvPr/>
          </p:nvSpPr>
          <p:spPr>
            <a:xfrm>
              <a:off x="0" y="-38100"/>
              <a:ext cx="1084342" cy="3210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" name="Google Shape;109;p11"/>
          <p:cNvGrpSpPr/>
          <p:nvPr/>
        </p:nvGrpSpPr>
        <p:grpSpPr>
          <a:xfrm>
            <a:off x="2474597" y="1348768"/>
            <a:ext cx="998331" cy="998331"/>
            <a:chOff x="0" y="0"/>
            <a:chExt cx="812800" cy="812800"/>
          </a:xfrm>
        </p:grpSpPr>
        <p:sp>
          <p:nvSpPr>
            <p:cNvPr id="110" name="Google Shape;110;p1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EC57E"/>
            </a:solidFill>
            <a:ln>
              <a:noFill/>
            </a:ln>
          </p:spPr>
        </p:sp>
        <p:sp>
          <p:nvSpPr>
            <p:cNvPr id="111" name="Google Shape;111;p11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" name="Google Shape;112;p11"/>
          <p:cNvGrpSpPr/>
          <p:nvPr/>
        </p:nvGrpSpPr>
        <p:grpSpPr>
          <a:xfrm>
            <a:off x="14371986" y="8554155"/>
            <a:ext cx="571287" cy="571287"/>
            <a:chOff x="0" y="0"/>
            <a:chExt cx="812800" cy="812800"/>
          </a:xfrm>
        </p:grpSpPr>
        <p:sp>
          <p:nvSpPr>
            <p:cNvPr id="113" name="Google Shape;113;p1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EC57E"/>
            </a:solidFill>
            <a:ln>
              <a:noFill/>
            </a:ln>
          </p:spPr>
        </p:sp>
        <p:sp>
          <p:nvSpPr>
            <p:cNvPr id="114" name="Google Shape;114;p11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5862564" y="1348768"/>
            <a:ext cx="998331" cy="998331"/>
            <a:chOff x="0" y="0"/>
            <a:chExt cx="812800" cy="812800"/>
          </a:xfrm>
        </p:grpSpPr>
        <p:sp>
          <p:nvSpPr>
            <p:cNvPr id="116" name="Google Shape;116;p1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EC57E"/>
            </a:solidFill>
            <a:ln>
              <a:noFill/>
            </a:ln>
          </p:spPr>
        </p:sp>
        <p:sp>
          <p:nvSpPr>
            <p:cNvPr id="117" name="Google Shape;117;p11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" name="Google Shape;118;p11"/>
          <p:cNvGrpSpPr/>
          <p:nvPr/>
        </p:nvGrpSpPr>
        <p:grpSpPr>
          <a:xfrm>
            <a:off x="603709" y="3313183"/>
            <a:ext cx="1650555" cy="1650555"/>
            <a:chOff x="0" y="0"/>
            <a:chExt cx="812800" cy="812800"/>
          </a:xfrm>
        </p:grpSpPr>
        <p:sp>
          <p:nvSpPr>
            <p:cNvPr id="119" name="Google Shape;119;p1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47571"/>
            </a:solidFill>
            <a:ln>
              <a:noFill/>
            </a:ln>
          </p:spPr>
        </p:sp>
        <p:sp>
          <p:nvSpPr>
            <p:cNvPr id="120" name="Google Shape;120;p11"/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" name="Google Shape;121;p11"/>
          <p:cNvGrpSpPr/>
          <p:nvPr/>
        </p:nvGrpSpPr>
        <p:grpSpPr>
          <a:xfrm>
            <a:off x="7997283" y="2582054"/>
            <a:ext cx="547061" cy="478678"/>
            <a:chOff x="0" y="0"/>
            <a:chExt cx="812800" cy="711200"/>
          </a:xfrm>
        </p:grpSpPr>
        <p:sp>
          <p:nvSpPr>
            <p:cNvPr id="122" name="Google Shape;122;p11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8E28A"/>
            </a:solidFill>
            <a:ln>
              <a:noFill/>
            </a:ln>
          </p:spPr>
        </p:sp>
        <p:sp>
          <p:nvSpPr>
            <p:cNvPr id="123" name="Google Shape;123;p11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" name="Google Shape;124;p11"/>
          <p:cNvSpPr txBox="1"/>
          <p:nvPr/>
        </p:nvSpPr>
        <p:spPr>
          <a:xfrm>
            <a:off x="8481850" y="2010250"/>
            <a:ext cx="82443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347571"/>
                </a:solidFill>
                <a:latin typeface="Impact"/>
                <a:ea typeface="Impact"/>
                <a:cs typeface="Impact"/>
                <a:sym typeface="Impact"/>
              </a:rPr>
              <a:t>Predicting Household Income</a:t>
            </a:r>
            <a:endParaRPr sz="10000"/>
          </a:p>
        </p:txBody>
      </p:sp>
      <p:sp>
        <p:nvSpPr>
          <p:cNvPr id="125" name="Google Shape;125;p11"/>
          <p:cNvSpPr txBox="1"/>
          <p:nvPr/>
        </p:nvSpPr>
        <p:spPr>
          <a:xfrm>
            <a:off x="8289425" y="7244788"/>
            <a:ext cx="89739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99">
                <a:solidFill>
                  <a:srgbClr val="F1FFE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 4</a:t>
            </a:r>
            <a:endParaRPr sz="4499">
              <a:solidFill>
                <a:srgbClr val="F1FFE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6" name="Google Shape;12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04" y="1775637"/>
            <a:ext cx="8164214" cy="659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FE2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0"/>
          <p:cNvSpPr txBox="1"/>
          <p:nvPr/>
        </p:nvSpPr>
        <p:spPr>
          <a:xfrm>
            <a:off x="5287039" y="220625"/>
            <a:ext cx="7713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>
                <a:solidFill>
                  <a:srgbClr val="347571"/>
                </a:solidFill>
                <a:latin typeface="Impact"/>
                <a:ea typeface="Impact"/>
                <a:cs typeface="Impact"/>
                <a:sym typeface="Impact"/>
              </a:rPr>
              <a:t>Data Insights</a:t>
            </a:r>
            <a:endParaRPr/>
          </a:p>
        </p:txBody>
      </p:sp>
      <p:grpSp>
        <p:nvGrpSpPr>
          <p:cNvPr id="320" name="Google Shape;320;p20"/>
          <p:cNvGrpSpPr/>
          <p:nvPr/>
        </p:nvGrpSpPr>
        <p:grpSpPr>
          <a:xfrm>
            <a:off x="16637956" y="891780"/>
            <a:ext cx="832104" cy="950976"/>
            <a:chOff x="0" y="0"/>
            <a:chExt cx="711200" cy="812800"/>
          </a:xfrm>
        </p:grpSpPr>
        <p:sp>
          <p:nvSpPr>
            <p:cNvPr id="321" name="Google Shape;321;p20"/>
            <p:cNvSpPr/>
            <p:nvPr/>
          </p:nvSpPr>
          <p:spPr>
            <a:xfrm>
              <a:off x="0" y="0"/>
              <a:ext cx="711200" cy="812800"/>
            </a:xfrm>
            <a:custGeom>
              <a:rect b="b" l="l" r="r" t="t"/>
              <a:pathLst>
                <a:path extrusionOk="0" h="812800" w="711200">
                  <a:moveTo>
                    <a:pt x="355600" y="0"/>
                  </a:moveTo>
                  <a:lnTo>
                    <a:pt x="499725" y="159329"/>
                  </a:lnTo>
                  <a:lnTo>
                    <a:pt x="711200" y="203200"/>
                  </a:lnTo>
                  <a:lnTo>
                    <a:pt x="643849" y="406400"/>
                  </a:lnTo>
                  <a:lnTo>
                    <a:pt x="711200" y="609600"/>
                  </a:lnTo>
                  <a:lnTo>
                    <a:pt x="499725" y="653471"/>
                  </a:lnTo>
                  <a:lnTo>
                    <a:pt x="355600" y="812800"/>
                  </a:lnTo>
                  <a:lnTo>
                    <a:pt x="211475" y="653471"/>
                  </a:lnTo>
                  <a:lnTo>
                    <a:pt x="0" y="609600"/>
                  </a:lnTo>
                  <a:lnTo>
                    <a:pt x="67351" y="406400"/>
                  </a:lnTo>
                  <a:lnTo>
                    <a:pt x="0" y="203200"/>
                  </a:lnTo>
                  <a:lnTo>
                    <a:pt x="211475" y="159329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35B276"/>
            </a:solidFill>
            <a:ln>
              <a:noFill/>
            </a:ln>
          </p:spPr>
        </p:sp>
        <p:sp>
          <p:nvSpPr>
            <p:cNvPr id="322" name="Google Shape;322;p20"/>
            <p:cNvSpPr txBox="1"/>
            <p:nvPr/>
          </p:nvSpPr>
          <p:spPr>
            <a:xfrm>
              <a:off x="88900" y="127000"/>
              <a:ext cx="533400" cy="5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3" name="Google Shape;323;p20"/>
          <p:cNvGrpSpPr/>
          <p:nvPr/>
        </p:nvGrpSpPr>
        <p:grpSpPr>
          <a:xfrm>
            <a:off x="16753149" y="8532907"/>
            <a:ext cx="1534841" cy="1754104"/>
            <a:chOff x="0" y="0"/>
            <a:chExt cx="711200" cy="812800"/>
          </a:xfrm>
        </p:grpSpPr>
        <p:sp>
          <p:nvSpPr>
            <p:cNvPr id="324" name="Google Shape;324;p20"/>
            <p:cNvSpPr/>
            <p:nvPr/>
          </p:nvSpPr>
          <p:spPr>
            <a:xfrm>
              <a:off x="0" y="0"/>
              <a:ext cx="711200" cy="812800"/>
            </a:xfrm>
            <a:custGeom>
              <a:rect b="b" l="l" r="r" t="t"/>
              <a:pathLst>
                <a:path extrusionOk="0" h="812800" w="711200">
                  <a:moveTo>
                    <a:pt x="355600" y="0"/>
                  </a:moveTo>
                  <a:lnTo>
                    <a:pt x="499725" y="159329"/>
                  </a:lnTo>
                  <a:lnTo>
                    <a:pt x="711200" y="203200"/>
                  </a:lnTo>
                  <a:lnTo>
                    <a:pt x="643849" y="406400"/>
                  </a:lnTo>
                  <a:lnTo>
                    <a:pt x="711200" y="609600"/>
                  </a:lnTo>
                  <a:lnTo>
                    <a:pt x="499725" y="653471"/>
                  </a:lnTo>
                  <a:lnTo>
                    <a:pt x="355600" y="812800"/>
                  </a:lnTo>
                  <a:lnTo>
                    <a:pt x="211475" y="653471"/>
                  </a:lnTo>
                  <a:lnTo>
                    <a:pt x="0" y="609600"/>
                  </a:lnTo>
                  <a:lnTo>
                    <a:pt x="67351" y="406400"/>
                  </a:lnTo>
                  <a:lnTo>
                    <a:pt x="0" y="203200"/>
                  </a:lnTo>
                  <a:lnTo>
                    <a:pt x="211475" y="159329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35B276"/>
            </a:solidFill>
            <a:ln>
              <a:noFill/>
            </a:ln>
          </p:spPr>
        </p:sp>
        <p:sp>
          <p:nvSpPr>
            <p:cNvPr id="325" name="Google Shape;325;p20"/>
            <p:cNvSpPr txBox="1"/>
            <p:nvPr/>
          </p:nvSpPr>
          <p:spPr>
            <a:xfrm>
              <a:off x="88900" y="127000"/>
              <a:ext cx="533400" cy="5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6" name="Google Shape;326;p20"/>
          <p:cNvGrpSpPr/>
          <p:nvPr/>
        </p:nvGrpSpPr>
        <p:grpSpPr>
          <a:xfrm>
            <a:off x="2295329" y="8325828"/>
            <a:ext cx="609275" cy="609275"/>
            <a:chOff x="0" y="0"/>
            <a:chExt cx="812800" cy="812800"/>
          </a:xfrm>
        </p:grpSpPr>
        <p:sp>
          <p:nvSpPr>
            <p:cNvPr id="327" name="Google Shape;327;p2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5B276"/>
            </a:solidFill>
            <a:ln>
              <a:noFill/>
            </a:ln>
          </p:spPr>
        </p:sp>
        <p:sp>
          <p:nvSpPr>
            <p:cNvPr id="328" name="Google Shape;328;p20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9" name="Google Shape;329;p20"/>
          <p:cNvGrpSpPr/>
          <p:nvPr/>
        </p:nvGrpSpPr>
        <p:grpSpPr>
          <a:xfrm>
            <a:off x="1654432" y="737133"/>
            <a:ext cx="777443" cy="777443"/>
            <a:chOff x="0" y="0"/>
            <a:chExt cx="812800" cy="812800"/>
          </a:xfrm>
        </p:grpSpPr>
        <p:sp>
          <p:nvSpPr>
            <p:cNvPr id="330" name="Google Shape;330;p2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47571"/>
            </a:solidFill>
            <a:ln>
              <a:noFill/>
            </a:ln>
          </p:spPr>
        </p:sp>
        <p:sp>
          <p:nvSpPr>
            <p:cNvPr id="331" name="Google Shape;331;p20"/>
            <p:cNvSpPr txBox="1"/>
            <p:nvPr/>
          </p:nvSpPr>
          <p:spPr>
            <a:xfrm>
              <a:off x="190500" y="152400"/>
              <a:ext cx="431700" cy="4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2" name="Google Shape;332;p20"/>
          <p:cNvSpPr txBox="1"/>
          <p:nvPr/>
        </p:nvSpPr>
        <p:spPr>
          <a:xfrm>
            <a:off x="387600" y="2249375"/>
            <a:ext cx="32826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Unstandardized Data</a:t>
            </a:r>
            <a:endParaRPr sz="25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333" name="Google Shape;3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3075" y="1913825"/>
            <a:ext cx="10156700" cy="7708201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4" name="Google Shape;33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63800" y="5131166"/>
            <a:ext cx="1196675" cy="1273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FE2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1"/>
          <p:cNvSpPr txBox="1"/>
          <p:nvPr/>
        </p:nvSpPr>
        <p:spPr>
          <a:xfrm>
            <a:off x="5287039" y="220625"/>
            <a:ext cx="7713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>
                <a:solidFill>
                  <a:srgbClr val="347571"/>
                </a:solidFill>
                <a:latin typeface="Impact"/>
                <a:ea typeface="Impact"/>
                <a:cs typeface="Impact"/>
                <a:sym typeface="Impact"/>
              </a:rPr>
              <a:t>Data Insights</a:t>
            </a:r>
            <a:endParaRPr/>
          </a:p>
        </p:txBody>
      </p:sp>
      <p:grpSp>
        <p:nvGrpSpPr>
          <p:cNvPr id="340" name="Google Shape;340;p21"/>
          <p:cNvGrpSpPr/>
          <p:nvPr/>
        </p:nvGrpSpPr>
        <p:grpSpPr>
          <a:xfrm>
            <a:off x="16637956" y="891780"/>
            <a:ext cx="832104" cy="950976"/>
            <a:chOff x="0" y="0"/>
            <a:chExt cx="711200" cy="812800"/>
          </a:xfrm>
        </p:grpSpPr>
        <p:sp>
          <p:nvSpPr>
            <p:cNvPr id="341" name="Google Shape;341;p21"/>
            <p:cNvSpPr/>
            <p:nvPr/>
          </p:nvSpPr>
          <p:spPr>
            <a:xfrm>
              <a:off x="0" y="0"/>
              <a:ext cx="711200" cy="812800"/>
            </a:xfrm>
            <a:custGeom>
              <a:rect b="b" l="l" r="r" t="t"/>
              <a:pathLst>
                <a:path extrusionOk="0" h="812800" w="711200">
                  <a:moveTo>
                    <a:pt x="355600" y="0"/>
                  </a:moveTo>
                  <a:lnTo>
                    <a:pt x="499725" y="159329"/>
                  </a:lnTo>
                  <a:lnTo>
                    <a:pt x="711200" y="203200"/>
                  </a:lnTo>
                  <a:lnTo>
                    <a:pt x="643849" y="406400"/>
                  </a:lnTo>
                  <a:lnTo>
                    <a:pt x="711200" y="609600"/>
                  </a:lnTo>
                  <a:lnTo>
                    <a:pt x="499725" y="653471"/>
                  </a:lnTo>
                  <a:lnTo>
                    <a:pt x="355600" y="812800"/>
                  </a:lnTo>
                  <a:lnTo>
                    <a:pt x="211475" y="653471"/>
                  </a:lnTo>
                  <a:lnTo>
                    <a:pt x="0" y="609600"/>
                  </a:lnTo>
                  <a:lnTo>
                    <a:pt x="67351" y="406400"/>
                  </a:lnTo>
                  <a:lnTo>
                    <a:pt x="0" y="203200"/>
                  </a:lnTo>
                  <a:lnTo>
                    <a:pt x="211475" y="159329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35B276"/>
            </a:solidFill>
            <a:ln>
              <a:noFill/>
            </a:ln>
          </p:spPr>
        </p:sp>
        <p:sp>
          <p:nvSpPr>
            <p:cNvPr id="342" name="Google Shape;342;p21"/>
            <p:cNvSpPr txBox="1"/>
            <p:nvPr/>
          </p:nvSpPr>
          <p:spPr>
            <a:xfrm>
              <a:off x="88900" y="127000"/>
              <a:ext cx="533400" cy="5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3" name="Google Shape;343;p21"/>
          <p:cNvGrpSpPr/>
          <p:nvPr/>
        </p:nvGrpSpPr>
        <p:grpSpPr>
          <a:xfrm>
            <a:off x="16753149" y="8532907"/>
            <a:ext cx="1534841" cy="1754104"/>
            <a:chOff x="0" y="0"/>
            <a:chExt cx="711200" cy="812800"/>
          </a:xfrm>
        </p:grpSpPr>
        <p:sp>
          <p:nvSpPr>
            <p:cNvPr id="344" name="Google Shape;344;p21"/>
            <p:cNvSpPr/>
            <p:nvPr/>
          </p:nvSpPr>
          <p:spPr>
            <a:xfrm>
              <a:off x="0" y="0"/>
              <a:ext cx="711200" cy="812800"/>
            </a:xfrm>
            <a:custGeom>
              <a:rect b="b" l="l" r="r" t="t"/>
              <a:pathLst>
                <a:path extrusionOk="0" h="812800" w="711200">
                  <a:moveTo>
                    <a:pt x="355600" y="0"/>
                  </a:moveTo>
                  <a:lnTo>
                    <a:pt x="499725" y="159329"/>
                  </a:lnTo>
                  <a:lnTo>
                    <a:pt x="711200" y="203200"/>
                  </a:lnTo>
                  <a:lnTo>
                    <a:pt x="643849" y="406400"/>
                  </a:lnTo>
                  <a:lnTo>
                    <a:pt x="711200" y="609600"/>
                  </a:lnTo>
                  <a:lnTo>
                    <a:pt x="499725" y="653471"/>
                  </a:lnTo>
                  <a:lnTo>
                    <a:pt x="355600" y="812800"/>
                  </a:lnTo>
                  <a:lnTo>
                    <a:pt x="211475" y="653471"/>
                  </a:lnTo>
                  <a:lnTo>
                    <a:pt x="0" y="609600"/>
                  </a:lnTo>
                  <a:lnTo>
                    <a:pt x="67351" y="406400"/>
                  </a:lnTo>
                  <a:lnTo>
                    <a:pt x="0" y="203200"/>
                  </a:lnTo>
                  <a:lnTo>
                    <a:pt x="211475" y="159329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35B276"/>
            </a:solidFill>
            <a:ln>
              <a:noFill/>
            </a:ln>
          </p:spPr>
        </p:sp>
        <p:sp>
          <p:nvSpPr>
            <p:cNvPr id="345" name="Google Shape;345;p21"/>
            <p:cNvSpPr txBox="1"/>
            <p:nvPr/>
          </p:nvSpPr>
          <p:spPr>
            <a:xfrm>
              <a:off x="88900" y="127000"/>
              <a:ext cx="533400" cy="5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6" name="Google Shape;346;p21"/>
          <p:cNvGrpSpPr/>
          <p:nvPr/>
        </p:nvGrpSpPr>
        <p:grpSpPr>
          <a:xfrm>
            <a:off x="159329" y="7180928"/>
            <a:ext cx="609275" cy="609275"/>
            <a:chOff x="0" y="0"/>
            <a:chExt cx="812800" cy="812800"/>
          </a:xfrm>
        </p:grpSpPr>
        <p:sp>
          <p:nvSpPr>
            <p:cNvPr id="347" name="Google Shape;347;p2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5B276"/>
            </a:solidFill>
            <a:ln>
              <a:noFill/>
            </a:ln>
          </p:spPr>
        </p:sp>
        <p:sp>
          <p:nvSpPr>
            <p:cNvPr id="348" name="Google Shape;348;p2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9" name="Google Shape;349;p21"/>
          <p:cNvGrpSpPr/>
          <p:nvPr/>
        </p:nvGrpSpPr>
        <p:grpSpPr>
          <a:xfrm>
            <a:off x="1654432" y="737133"/>
            <a:ext cx="777443" cy="777443"/>
            <a:chOff x="0" y="0"/>
            <a:chExt cx="812800" cy="812800"/>
          </a:xfrm>
        </p:grpSpPr>
        <p:sp>
          <p:nvSpPr>
            <p:cNvPr id="350" name="Google Shape;350;p2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47571"/>
            </a:solidFill>
            <a:ln>
              <a:noFill/>
            </a:ln>
          </p:spPr>
        </p:sp>
        <p:sp>
          <p:nvSpPr>
            <p:cNvPr id="351" name="Google Shape;351;p21"/>
            <p:cNvSpPr txBox="1"/>
            <p:nvPr/>
          </p:nvSpPr>
          <p:spPr>
            <a:xfrm>
              <a:off x="190500" y="152400"/>
              <a:ext cx="431700" cy="4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52" name="Google Shape;3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8951" y="1740225"/>
            <a:ext cx="8918950" cy="8360876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3" name="Google Shape;353;p21"/>
          <p:cNvSpPr txBox="1"/>
          <p:nvPr/>
        </p:nvSpPr>
        <p:spPr>
          <a:xfrm>
            <a:off x="401850" y="2042925"/>
            <a:ext cx="32826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Uns</a:t>
            </a:r>
            <a:r>
              <a:rPr lang="en-US" sz="25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tandardized Data</a:t>
            </a:r>
            <a:endParaRPr sz="25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FE2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2"/>
          <p:cNvSpPr txBox="1"/>
          <p:nvPr/>
        </p:nvSpPr>
        <p:spPr>
          <a:xfrm>
            <a:off x="5287039" y="220625"/>
            <a:ext cx="7713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>
                <a:solidFill>
                  <a:srgbClr val="347571"/>
                </a:solidFill>
                <a:latin typeface="Impact"/>
                <a:ea typeface="Impact"/>
                <a:cs typeface="Impact"/>
                <a:sym typeface="Impact"/>
              </a:rPr>
              <a:t>Data Insights</a:t>
            </a:r>
            <a:endParaRPr/>
          </a:p>
        </p:txBody>
      </p:sp>
      <p:grpSp>
        <p:nvGrpSpPr>
          <p:cNvPr id="359" name="Google Shape;359;p22"/>
          <p:cNvGrpSpPr/>
          <p:nvPr/>
        </p:nvGrpSpPr>
        <p:grpSpPr>
          <a:xfrm>
            <a:off x="16637956" y="891780"/>
            <a:ext cx="832104" cy="950976"/>
            <a:chOff x="0" y="0"/>
            <a:chExt cx="711200" cy="812800"/>
          </a:xfrm>
        </p:grpSpPr>
        <p:sp>
          <p:nvSpPr>
            <p:cNvPr id="360" name="Google Shape;360;p22"/>
            <p:cNvSpPr/>
            <p:nvPr/>
          </p:nvSpPr>
          <p:spPr>
            <a:xfrm>
              <a:off x="0" y="0"/>
              <a:ext cx="711200" cy="812800"/>
            </a:xfrm>
            <a:custGeom>
              <a:rect b="b" l="l" r="r" t="t"/>
              <a:pathLst>
                <a:path extrusionOk="0" h="812800" w="711200">
                  <a:moveTo>
                    <a:pt x="355600" y="0"/>
                  </a:moveTo>
                  <a:lnTo>
                    <a:pt x="499725" y="159329"/>
                  </a:lnTo>
                  <a:lnTo>
                    <a:pt x="711200" y="203200"/>
                  </a:lnTo>
                  <a:lnTo>
                    <a:pt x="643849" y="406400"/>
                  </a:lnTo>
                  <a:lnTo>
                    <a:pt x="711200" y="609600"/>
                  </a:lnTo>
                  <a:lnTo>
                    <a:pt x="499725" y="653471"/>
                  </a:lnTo>
                  <a:lnTo>
                    <a:pt x="355600" y="812800"/>
                  </a:lnTo>
                  <a:lnTo>
                    <a:pt x="211475" y="653471"/>
                  </a:lnTo>
                  <a:lnTo>
                    <a:pt x="0" y="609600"/>
                  </a:lnTo>
                  <a:lnTo>
                    <a:pt x="67351" y="406400"/>
                  </a:lnTo>
                  <a:lnTo>
                    <a:pt x="0" y="203200"/>
                  </a:lnTo>
                  <a:lnTo>
                    <a:pt x="211475" y="159329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35B276"/>
            </a:solidFill>
            <a:ln>
              <a:noFill/>
            </a:ln>
          </p:spPr>
        </p:sp>
        <p:sp>
          <p:nvSpPr>
            <p:cNvPr id="361" name="Google Shape;361;p22"/>
            <p:cNvSpPr txBox="1"/>
            <p:nvPr/>
          </p:nvSpPr>
          <p:spPr>
            <a:xfrm>
              <a:off x="88900" y="127000"/>
              <a:ext cx="533400" cy="5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2" name="Google Shape;362;p22"/>
          <p:cNvGrpSpPr/>
          <p:nvPr/>
        </p:nvGrpSpPr>
        <p:grpSpPr>
          <a:xfrm>
            <a:off x="16753149" y="8532907"/>
            <a:ext cx="1534841" cy="1754104"/>
            <a:chOff x="0" y="0"/>
            <a:chExt cx="711200" cy="812800"/>
          </a:xfrm>
        </p:grpSpPr>
        <p:sp>
          <p:nvSpPr>
            <p:cNvPr id="363" name="Google Shape;363;p22"/>
            <p:cNvSpPr/>
            <p:nvPr/>
          </p:nvSpPr>
          <p:spPr>
            <a:xfrm>
              <a:off x="0" y="0"/>
              <a:ext cx="711200" cy="812800"/>
            </a:xfrm>
            <a:custGeom>
              <a:rect b="b" l="l" r="r" t="t"/>
              <a:pathLst>
                <a:path extrusionOk="0" h="812800" w="711200">
                  <a:moveTo>
                    <a:pt x="355600" y="0"/>
                  </a:moveTo>
                  <a:lnTo>
                    <a:pt x="499725" y="159329"/>
                  </a:lnTo>
                  <a:lnTo>
                    <a:pt x="711200" y="203200"/>
                  </a:lnTo>
                  <a:lnTo>
                    <a:pt x="643849" y="406400"/>
                  </a:lnTo>
                  <a:lnTo>
                    <a:pt x="711200" y="609600"/>
                  </a:lnTo>
                  <a:lnTo>
                    <a:pt x="499725" y="653471"/>
                  </a:lnTo>
                  <a:lnTo>
                    <a:pt x="355600" y="812800"/>
                  </a:lnTo>
                  <a:lnTo>
                    <a:pt x="211475" y="653471"/>
                  </a:lnTo>
                  <a:lnTo>
                    <a:pt x="0" y="609600"/>
                  </a:lnTo>
                  <a:lnTo>
                    <a:pt x="67351" y="406400"/>
                  </a:lnTo>
                  <a:lnTo>
                    <a:pt x="0" y="203200"/>
                  </a:lnTo>
                  <a:lnTo>
                    <a:pt x="211475" y="159329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35B276"/>
            </a:solidFill>
            <a:ln>
              <a:noFill/>
            </a:ln>
          </p:spPr>
        </p:sp>
        <p:sp>
          <p:nvSpPr>
            <p:cNvPr id="364" name="Google Shape;364;p22"/>
            <p:cNvSpPr txBox="1"/>
            <p:nvPr/>
          </p:nvSpPr>
          <p:spPr>
            <a:xfrm>
              <a:off x="88900" y="127000"/>
              <a:ext cx="533400" cy="5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5" name="Google Shape;365;p22"/>
          <p:cNvGrpSpPr/>
          <p:nvPr/>
        </p:nvGrpSpPr>
        <p:grpSpPr>
          <a:xfrm>
            <a:off x="159329" y="7180928"/>
            <a:ext cx="609275" cy="609275"/>
            <a:chOff x="0" y="0"/>
            <a:chExt cx="812800" cy="812800"/>
          </a:xfrm>
        </p:grpSpPr>
        <p:sp>
          <p:nvSpPr>
            <p:cNvPr id="366" name="Google Shape;366;p2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5B276"/>
            </a:solidFill>
            <a:ln>
              <a:noFill/>
            </a:ln>
          </p:spPr>
        </p:sp>
        <p:sp>
          <p:nvSpPr>
            <p:cNvPr id="367" name="Google Shape;367;p2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8" name="Google Shape;368;p22"/>
          <p:cNvGrpSpPr/>
          <p:nvPr/>
        </p:nvGrpSpPr>
        <p:grpSpPr>
          <a:xfrm>
            <a:off x="1654432" y="737133"/>
            <a:ext cx="777443" cy="777443"/>
            <a:chOff x="0" y="0"/>
            <a:chExt cx="812800" cy="812800"/>
          </a:xfrm>
        </p:grpSpPr>
        <p:sp>
          <p:nvSpPr>
            <p:cNvPr id="369" name="Google Shape;369;p2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47571"/>
            </a:solidFill>
            <a:ln>
              <a:noFill/>
            </a:ln>
          </p:spPr>
        </p:sp>
        <p:sp>
          <p:nvSpPr>
            <p:cNvPr id="370" name="Google Shape;370;p22"/>
            <p:cNvSpPr txBox="1"/>
            <p:nvPr/>
          </p:nvSpPr>
          <p:spPr>
            <a:xfrm>
              <a:off x="190500" y="152400"/>
              <a:ext cx="431700" cy="4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1" name="Google Shape;37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913825"/>
            <a:ext cx="8230351" cy="8180826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2" name="Google Shape;372;p22"/>
          <p:cNvSpPr txBox="1"/>
          <p:nvPr/>
        </p:nvSpPr>
        <p:spPr>
          <a:xfrm>
            <a:off x="401850" y="2042925"/>
            <a:ext cx="32826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Unstandardized Data</a:t>
            </a:r>
            <a:endParaRPr sz="25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FE2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3"/>
          <p:cNvSpPr txBox="1"/>
          <p:nvPr/>
        </p:nvSpPr>
        <p:spPr>
          <a:xfrm>
            <a:off x="5287039" y="220625"/>
            <a:ext cx="7713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>
                <a:solidFill>
                  <a:srgbClr val="347571"/>
                </a:solidFill>
                <a:latin typeface="Impact"/>
                <a:ea typeface="Impact"/>
                <a:cs typeface="Impact"/>
                <a:sym typeface="Impact"/>
              </a:rPr>
              <a:t>Data Insights</a:t>
            </a:r>
            <a:endParaRPr/>
          </a:p>
        </p:txBody>
      </p:sp>
      <p:grpSp>
        <p:nvGrpSpPr>
          <p:cNvPr id="378" name="Google Shape;378;p23"/>
          <p:cNvGrpSpPr/>
          <p:nvPr/>
        </p:nvGrpSpPr>
        <p:grpSpPr>
          <a:xfrm>
            <a:off x="16637956" y="891780"/>
            <a:ext cx="832104" cy="950976"/>
            <a:chOff x="0" y="0"/>
            <a:chExt cx="711200" cy="812800"/>
          </a:xfrm>
        </p:grpSpPr>
        <p:sp>
          <p:nvSpPr>
            <p:cNvPr id="379" name="Google Shape;379;p23"/>
            <p:cNvSpPr/>
            <p:nvPr/>
          </p:nvSpPr>
          <p:spPr>
            <a:xfrm>
              <a:off x="0" y="0"/>
              <a:ext cx="711200" cy="812800"/>
            </a:xfrm>
            <a:custGeom>
              <a:rect b="b" l="l" r="r" t="t"/>
              <a:pathLst>
                <a:path extrusionOk="0" h="812800" w="711200">
                  <a:moveTo>
                    <a:pt x="355600" y="0"/>
                  </a:moveTo>
                  <a:lnTo>
                    <a:pt x="499725" y="159329"/>
                  </a:lnTo>
                  <a:lnTo>
                    <a:pt x="711200" y="203200"/>
                  </a:lnTo>
                  <a:lnTo>
                    <a:pt x="643849" y="406400"/>
                  </a:lnTo>
                  <a:lnTo>
                    <a:pt x="711200" y="609600"/>
                  </a:lnTo>
                  <a:lnTo>
                    <a:pt x="499725" y="653471"/>
                  </a:lnTo>
                  <a:lnTo>
                    <a:pt x="355600" y="812800"/>
                  </a:lnTo>
                  <a:lnTo>
                    <a:pt x="211475" y="653471"/>
                  </a:lnTo>
                  <a:lnTo>
                    <a:pt x="0" y="609600"/>
                  </a:lnTo>
                  <a:lnTo>
                    <a:pt x="67351" y="406400"/>
                  </a:lnTo>
                  <a:lnTo>
                    <a:pt x="0" y="203200"/>
                  </a:lnTo>
                  <a:lnTo>
                    <a:pt x="211475" y="159329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35B276"/>
            </a:solidFill>
            <a:ln>
              <a:noFill/>
            </a:ln>
          </p:spPr>
        </p:sp>
        <p:sp>
          <p:nvSpPr>
            <p:cNvPr id="380" name="Google Shape;380;p23"/>
            <p:cNvSpPr txBox="1"/>
            <p:nvPr/>
          </p:nvSpPr>
          <p:spPr>
            <a:xfrm>
              <a:off x="88900" y="127000"/>
              <a:ext cx="533400" cy="5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1" name="Google Shape;381;p23"/>
          <p:cNvGrpSpPr/>
          <p:nvPr/>
        </p:nvGrpSpPr>
        <p:grpSpPr>
          <a:xfrm>
            <a:off x="16753149" y="8532907"/>
            <a:ext cx="1534841" cy="1754104"/>
            <a:chOff x="0" y="0"/>
            <a:chExt cx="711200" cy="812800"/>
          </a:xfrm>
        </p:grpSpPr>
        <p:sp>
          <p:nvSpPr>
            <p:cNvPr id="382" name="Google Shape;382;p23"/>
            <p:cNvSpPr/>
            <p:nvPr/>
          </p:nvSpPr>
          <p:spPr>
            <a:xfrm>
              <a:off x="0" y="0"/>
              <a:ext cx="711200" cy="812800"/>
            </a:xfrm>
            <a:custGeom>
              <a:rect b="b" l="l" r="r" t="t"/>
              <a:pathLst>
                <a:path extrusionOk="0" h="812800" w="711200">
                  <a:moveTo>
                    <a:pt x="355600" y="0"/>
                  </a:moveTo>
                  <a:lnTo>
                    <a:pt x="499725" y="159329"/>
                  </a:lnTo>
                  <a:lnTo>
                    <a:pt x="711200" y="203200"/>
                  </a:lnTo>
                  <a:lnTo>
                    <a:pt x="643849" y="406400"/>
                  </a:lnTo>
                  <a:lnTo>
                    <a:pt x="711200" y="609600"/>
                  </a:lnTo>
                  <a:lnTo>
                    <a:pt x="499725" y="653471"/>
                  </a:lnTo>
                  <a:lnTo>
                    <a:pt x="355600" y="812800"/>
                  </a:lnTo>
                  <a:lnTo>
                    <a:pt x="211475" y="653471"/>
                  </a:lnTo>
                  <a:lnTo>
                    <a:pt x="0" y="609600"/>
                  </a:lnTo>
                  <a:lnTo>
                    <a:pt x="67351" y="406400"/>
                  </a:lnTo>
                  <a:lnTo>
                    <a:pt x="0" y="203200"/>
                  </a:lnTo>
                  <a:lnTo>
                    <a:pt x="211475" y="159329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35B276"/>
            </a:solidFill>
            <a:ln>
              <a:noFill/>
            </a:ln>
          </p:spPr>
        </p:sp>
        <p:sp>
          <p:nvSpPr>
            <p:cNvPr id="383" name="Google Shape;383;p23"/>
            <p:cNvSpPr txBox="1"/>
            <p:nvPr/>
          </p:nvSpPr>
          <p:spPr>
            <a:xfrm>
              <a:off x="88900" y="127000"/>
              <a:ext cx="533400" cy="5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4" name="Google Shape;384;p23"/>
          <p:cNvGrpSpPr/>
          <p:nvPr/>
        </p:nvGrpSpPr>
        <p:grpSpPr>
          <a:xfrm>
            <a:off x="159329" y="7180928"/>
            <a:ext cx="609275" cy="609275"/>
            <a:chOff x="0" y="0"/>
            <a:chExt cx="812800" cy="812800"/>
          </a:xfrm>
        </p:grpSpPr>
        <p:sp>
          <p:nvSpPr>
            <p:cNvPr id="385" name="Google Shape;385;p2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5B276"/>
            </a:solidFill>
            <a:ln>
              <a:noFill/>
            </a:ln>
          </p:spPr>
        </p:sp>
        <p:sp>
          <p:nvSpPr>
            <p:cNvPr id="386" name="Google Shape;386;p23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7" name="Google Shape;387;p23"/>
          <p:cNvGrpSpPr/>
          <p:nvPr/>
        </p:nvGrpSpPr>
        <p:grpSpPr>
          <a:xfrm>
            <a:off x="1654432" y="737133"/>
            <a:ext cx="777443" cy="777443"/>
            <a:chOff x="0" y="0"/>
            <a:chExt cx="812800" cy="812800"/>
          </a:xfrm>
        </p:grpSpPr>
        <p:sp>
          <p:nvSpPr>
            <p:cNvPr id="388" name="Google Shape;388;p2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47571"/>
            </a:solidFill>
            <a:ln>
              <a:noFill/>
            </a:ln>
          </p:spPr>
        </p:sp>
        <p:sp>
          <p:nvSpPr>
            <p:cNvPr id="389" name="Google Shape;389;p23"/>
            <p:cNvSpPr txBox="1"/>
            <p:nvPr/>
          </p:nvSpPr>
          <p:spPr>
            <a:xfrm>
              <a:off x="190500" y="152400"/>
              <a:ext cx="431700" cy="4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90" name="Google Shape;39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842750"/>
            <a:ext cx="8607575" cy="8221999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1" name="Google Shape;391;p23"/>
          <p:cNvSpPr txBox="1"/>
          <p:nvPr/>
        </p:nvSpPr>
        <p:spPr>
          <a:xfrm>
            <a:off x="401850" y="2042925"/>
            <a:ext cx="32826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Unstandardized Data</a:t>
            </a:r>
            <a:endParaRPr sz="25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FE2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4"/>
          <p:cNvSpPr txBox="1"/>
          <p:nvPr/>
        </p:nvSpPr>
        <p:spPr>
          <a:xfrm>
            <a:off x="5287039" y="220625"/>
            <a:ext cx="7713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>
                <a:solidFill>
                  <a:srgbClr val="347571"/>
                </a:solidFill>
                <a:latin typeface="Impact"/>
                <a:ea typeface="Impact"/>
                <a:cs typeface="Impact"/>
                <a:sym typeface="Impact"/>
              </a:rPr>
              <a:t>Data Insights</a:t>
            </a:r>
            <a:endParaRPr/>
          </a:p>
        </p:txBody>
      </p:sp>
      <p:grpSp>
        <p:nvGrpSpPr>
          <p:cNvPr id="397" name="Google Shape;397;p24"/>
          <p:cNvGrpSpPr/>
          <p:nvPr/>
        </p:nvGrpSpPr>
        <p:grpSpPr>
          <a:xfrm>
            <a:off x="16637956" y="891780"/>
            <a:ext cx="832104" cy="950976"/>
            <a:chOff x="0" y="0"/>
            <a:chExt cx="711200" cy="812800"/>
          </a:xfrm>
        </p:grpSpPr>
        <p:sp>
          <p:nvSpPr>
            <p:cNvPr id="398" name="Google Shape;398;p24"/>
            <p:cNvSpPr/>
            <p:nvPr/>
          </p:nvSpPr>
          <p:spPr>
            <a:xfrm>
              <a:off x="0" y="0"/>
              <a:ext cx="711200" cy="812800"/>
            </a:xfrm>
            <a:custGeom>
              <a:rect b="b" l="l" r="r" t="t"/>
              <a:pathLst>
                <a:path extrusionOk="0" h="812800" w="711200">
                  <a:moveTo>
                    <a:pt x="355600" y="0"/>
                  </a:moveTo>
                  <a:lnTo>
                    <a:pt x="499725" y="159329"/>
                  </a:lnTo>
                  <a:lnTo>
                    <a:pt x="711200" y="203200"/>
                  </a:lnTo>
                  <a:lnTo>
                    <a:pt x="643849" y="406400"/>
                  </a:lnTo>
                  <a:lnTo>
                    <a:pt x="711200" y="609600"/>
                  </a:lnTo>
                  <a:lnTo>
                    <a:pt x="499725" y="653471"/>
                  </a:lnTo>
                  <a:lnTo>
                    <a:pt x="355600" y="812800"/>
                  </a:lnTo>
                  <a:lnTo>
                    <a:pt x="211475" y="653471"/>
                  </a:lnTo>
                  <a:lnTo>
                    <a:pt x="0" y="609600"/>
                  </a:lnTo>
                  <a:lnTo>
                    <a:pt x="67351" y="406400"/>
                  </a:lnTo>
                  <a:lnTo>
                    <a:pt x="0" y="203200"/>
                  </a:lnTo>
                  <a:lnTo>
                    <a:pt x="211475" y="159329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35B276"/>
            </a:solidFill>
            <a:ln>
              <a:noFill/>
            </a:ln>
          </p:spPr>
        </p:sp>
        <p:sp>
          <p:nvSpPr>
            <p:cNvPr id="399" name="Google Shape;399;p24"/>
            <p:cNvSpPr txBox="1"/>
            <p:nvPr/>
          </p:nvSpPr>
          <p:spPr>
            <a:xfrm>
              <a:off x="88900" y="127000"/>
              <a:ext cx="533400" cy="5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0" name="Google Shape;400;p24"/>
          <p:cNvGrpSpPr/>
          <p:nvPr/>
        </p:nvGrpSpPr>
        <p:grpSpPr>
          <a:xfrm>
            <a:off x="16753149" y="8532907"/>
            <a:ext cx="1534841" cy="1754104"/>
            <a:chOff x="0" y="0"/>
            <a:chExt cx="711200" cy="812800"/>
          </a:xfrm>
        </p:grpSpPr>
        <p:sp>
          <p:nvSpPr>
            <p:cNvPr id="401" name="Google Shape;401;p24"/>
            <p:cNvSpPr/>
            <p:nvPr/>
          </p:nvSpPr>
          <p:spPr>
            <a:xfrm>
              <a:off x="0" y="0"/>
              <a:ext cx="711200" cy="812800"/>
            </a:xfrm>
            <a:custGeom>
              <a:rect b="b" l="l" r="r" t="t"/>
              <a:pathLst>
                <a:path extrusionOk="0" h="812800" w="711200">
                  <a:moveTo>
                    <a:pt x="355600" y="0"/>
                  </a:moveTo>
                  <a:lnTo>
                    <a:pt x="499725" y="159329"/>
                  </a:lnTo>
                  <a:lnTo>
                    <a:pt x="711200" y="203200"/>
                  </a:lnTo>
                  <a:lnTo>
                    <a:pt x="643849" y="406400"/>
                  </a:lnTo>
                  <a:lnTo>
                    <a:pt x="711200" y="609600"/>
                  </a:lnTo>
                  <a:lnTo>
                    <a:pt x="499725" y="653471"/>
                  </a:lnTo>
                  <a:lnTo>
                    <a:pt x="355600" y="812800"/>
                  </a:lnTo>
                  <a:lnTo>
                    <a:pt x="211475" y="653471"/>
                  </a:lnTo>
                  <a:lnTo>
                    <a:pt x="0" y="609600"/>
                  </a:lnTo>
                  <a:lnTo>
                    <a:pt x="67351" y="406400"/>
                  </a:lnTo>
                  <a:lnTo>
                    <a:pt x="0" y="203200"/>
                  </a:lnTo>
                  <a:lnTo>
                    <a:pt x="211475" y="159329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35B276"/>
            </a:solidFill>
            <a:ln>
              <a:noFill/>
            </a:ln>
          </p:spPr>
        </p:sp>
        <p:sp>
          <p:nvSpPr>
            <p:cNvPr id="402" name="Google Shape;402;p24"/>
            <p:cNvSpPr txBox="1"/>
            <p:nvPr/>
          </p:nvSpPr>
          <p:spPr>
            <a:xfrm>
              <a:off x="88900" y="127000"/>
              <a:ext cx="533400" cy="5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3" name="Google Shape;403;p24"/>
          <p:cNvGrpSpPr/>
          <p:nvPr/>
        </p:nvGrpSpPr>
        <p:grpSpPr>
          <a:xfrm>
            <a:off x="159329" y="7180928"/>
            <a:ext cx="609275" cy="609275"/>
            <a:chOff x="0" y="0"/>
            <a:chExt cx="812800" cy="812800"/>
          </a:xfrm>
        </p:grpSpPr>
        <p:sp>
          <p:nvSpPr>
            <p:cNvPr id="404" name="Google Shape;404;p2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5B276"/>
            </a:solidFill>
            <a:ln>
              <a:noFill/>
            </a:ln>
          </p:spPr>
        </p:sp>
        <p:sp>
          <p:nvSpPr>
            <p:cNvPr id="405" name="Google Shape;405;p2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6" name="Google Shape;406;p24"/>
          <p:cNvGrpSpPr/>
          <p:nvPr/>
        </p:nvGrpSpPr>
        <p:grpSpPr>
          <a:xfrm>
            <a:off x="1654432" y="737133"/>
            <a:ext cx="777443" cy="777443"/>
            <a:chOff x="0" y="0"/>
            <a:chExt cx="812800" cy="812800"/>
          </a:xfrm>
        </p:grpSpPr>
        <p:sp>
          <p:nvSpPr>
            <p:cNvPr id="407" name="Google Shape;407;p2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47571"/>
            </a:solidFill>
            <a:ln>
              <a:noFill/>
            </a:ln>
          </p:spPr>
        </p:sp>
        <p:sp>
          <p:nvSpPr>
            <p:cNvPr id="408" name="Google Shape;408;p24"/>
            <p:cNvSpPr txBox="1"/>
            <p:nvPr/>
          </p:nvSpPr>
          <p:spPr>
            <a:xfrm>
              <a:off x="190500" y="152400"/>
              <a:ext cx="431700" cy="4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9" name="Google Shape;409;p24"/>
          <p:cNvSpPr txBox="1"/>
          <p:nvPr/>
        </p:nvSpPr>
        <p:spPr>
          <a:xfrm>
            <a:off x="2771150" y="1963525"/>
            <a:ext cx="127458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Distribution of Poverty from 0-17 in different Counties</a:t>
            </a:r>
            <a:endParaRPr sz="25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410" name="Google Shape;4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054" y="2562675"/>
            <a:ext cx="12745897" cy="725047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1" name="Google Shape;41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607" y="3734004"/>
            <a:ext cx="1268300" cy="1076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FE2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" name="Google Shape;416;p25"/>
          <p:cNvGrpSpPr/>
          <p:nvPr/>
        </p:nvGrpSpPr>
        <p:grpSpPr>
          <a:xfrm>
            <a:off x="15722624" y="617721"/>
            <a:ext cx="1185550" cy="1185550"/>
            <a:chOff x="0" y="0"/>
            <a:chExt cx="812800" cy="812800"/>
          </a:xfrm>
        </p:grpSpPr>
        <p:sp>
          <p:nvSpPr>
            <p:cNvPr id="417" name="Google Shape;417;p2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47571"/>
            </a:solidFill>
            <a:ln>
              <a:noFill/>
            </a:ln>
          </p:spPr>
        </p:sp>
        <p:sp>
          <p:nvSpPr>
            <p:cNvPr id="418" name="Google Shape;418;p25"/>
            <p:cNvSpPr txBox="1"/>
            <p:nvPr/>
          </p:nvSpPr>
          <p:spPr>
            <a:xfrm>
              <a:off x="127000" y="88900"/>
              <a:ext cx="558900" cy="59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9" name="Google Shape;419;p25"/>
          <p:cNvGrpSpPr/>
          <p:nvPr/>
        </p:nvGrpSpPr>
        <p:grpSpPr>
          <a:xfrm>
            <a:off x="-592776" y="2932432"/>
            <a:ext cx="1185550" cy="1185550"/>
            <a:chOff x="0" y="0"/>
            <a:chExt cx="812800" cy="812800"/>
          </a:xfrm>
        </p:grpSpPr>
        <p:sp>
          <p:nvSpPr>
            <p:cNvPr id="420" name="Google Shape;420;p2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47571"/>
            </a:solidFill>
            <a:ln>
              <a:noFill/>
            </a:ln>
          </p:spPr>
        </p:sp>
        <p:sp>
          <p:nvSpPr>
            <p:cNvPr id="421" name="Google Shape;421;p25"/>
            <p:cNvSpPr txBox="1"/>
            <p:nvPr/>
          </p:nvSpPr>
          <p:spPr>
            <a:xfrm>
              <a:off x="127000" y="88900"/>
              <a:ext cx="558900" cy="59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2" name="Google Shape;422;p25"/>
          <p:cNvGrpSpPr/>
          <p:nvPr/>
        </p:nvGrpSpPr>
        <p:grpSpPr>
          <a:xfrm>
            <a:off x="11495266" y="1980408"/>
            <a:ext cx="777443" cy="777443"/>
            <a:chOff x="0" y="0"/>
            <a:chExt cx="812800" cy="812800"/>
          </a:xfrm>
        </p:grpSpPr>
        <p:sp>
          <p:nvSpPr>
            <p:cNvPr id="423" name="Google Shape;423;p2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8E28A"/>
            </a:solidFill>
            <a:ln>
              <a:noFill/>
            </a:ln>
          </p:spPr>
        </p:sp>
        <p:sp>
          <p:nvSpPr>
            <p:cNvPr id="424" name="Google Shape;424;p25"/>
            <p:cNvSpPr txBox="1"/>
            <p:nvPr/>
          </p:nvSpPr>
          <p:spPr>
            <a:xfrm>
              <a:off x="190500" y="152400"/>
              <a:ext cx="431700" cy="4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5" name="Google Shape;425;p25"/>
          <p:cNvGrpSpPr/>
          <p:nvPr/>
        </p:nvGrpSpPr>
        <p:grpSpPr>
          <a:xfrm>
            <a:off x="724077" y="8953677"/>
            <a:ext cx="609275" cy="609275"/>
            <a:chOff x="0" y="0"/>
            <a:chExt cx="812800" cy="812800"/>
          </a:xfrm>
        </p:grpSpPr>
        <p:sp>
          <p:nvSpPr>
            <p:cNvPr id="426" name="Google Shape;426;p2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5B276"/>
            </a:solidFill>
            <a:ln>
              <a:noFill/>
            </a:ln>
          </p:spPr>
        </p:sp>
        <p:sp>
          <p:nvSpPr>
            <p:cNvPr id="427" name="Google Shape;427;p2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28" name="Google Shape;4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1200" y="7006000"/>
            <a:ext cx="5022250" cy="32067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9" name="Google Shape;429;p25"/>
          <p:cNvSpPr txBox="1"/>
          <p:nvPr/>
        </p:nvSpPr>
        <p:spPr>
          <a:xfrm>
            <a:off x="12411800" y="1936850"/>
            <a:ext cx="31359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RMSE: 5582 </a:t>
            </a:r>
            <a:endParaRPr sz="25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30" name="Google Shape;430;p25"/>
          <p:cNvSpPr txBox="1"/>
          <p:nvPr/>
        </p:nvSpPr>
        <p:spPr>
          <a:xfrm>
            <a:off x="70950" y="1980400"/>
            <a:ext cx="7318200" cy="5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6355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700"/>
              <a:buFont typeface="Impact"/>
              <a:buChar char="◆"/>
            </a:pPr>
            <a:r>
              <a:rPr lang="en-US" sz="37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PercentPoverty0to17</a:t>
            </a:r>
            <a:endParaRPr sz="37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46355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700"/>
              <a:buFont typeface="Impact"/>
              <a:buChar char="◆"/>
            </a:pPr>
            <a:r>
              <a:rPr lang="en-US" sz="37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HomeOwnership_Education</a:t>
            </a:r>
            <a:endParaRPr sz="37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46355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700"/>
              <a:buFont typeface="Impact"/>
              <a:buChar char="◆"/>
            </a:pPr>
            <a:r>
              <a:rPr lang="en-US" sz="37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PovertyRateACS</a:t>
            </a:r>
            <a:endParaRPr sz="37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46355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700"/>
              <a:buFont typeface="Impact"/>
              <a:buChar char="◆"/>
            </a:pPr>
            <a:r>
              <a:rPr lang="en-US" sz="37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PctNonVetsPoor</a:t>
            </a:r>
            <a:endParaRPr sz="37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46355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700"/>
              <a:buFont typeface="Impact"/>
              <a:buChar char="◆"/>
            </a:pPr>
            <a:r>
              <a:rPr lang="en-US" sz="37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PercentPovertyAll</a:t>
            </a:r>
            <a:endParaRPr sz="37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46355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700"/>
              <a:buFont typeface="Impact"/>
              <a:buChar char="◆"/>
            </a:pPr>
            <a:r>
              <a:rPr lang="en-US" sz="37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Ed5CollegePlus_perCapita</a:t>
            </a:r>
            <a:endParaRPr sz="3700"/>
          </a:p>
        </p:txBody>
      </p:sp>
      <p:pic>
        <p:nvPicPr>
          <p:cNvPr id="431" name="Google Shape;43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0497" y="3059528"/>
            <a:ext cx="8697674" cy="4660899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2" name="Google Shape;432;p25"/>
          <p:cNvSpPr txBox="1"/>
          <p:nvPr/>
        </p:nvSpPr>
        <p:spPr>
          <a:xfrm>
            <a:off x="724075" y="656400"/>
            <a:ext cx="13904100" cy="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433" name="Google Shape;433;p25"/>
          <p:cNvSpPr txBox="1"/>
          <p:nvPr/>
        </p:nvSpPr>
        <p:spPr>
          <a:xfrm>
            <a:off x="397425" y="259250"/>
            <a:ext cx="10958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>
                <a:solidFill>
                  <a:srgbClr val="347571"/>
                </a:solidFill>
                <a:latin typeface="Impact"/>
                <a:ea typeface="Impact"/>
                <a:cs typeface="Impact"/>
                <a:sym typeface="Impact"/>
              </a:rPr>
              <a:t>Random Forests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FE2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6"/>
          <p:cNvSpPr txBox="1"/>
          <p:nvPr/>
        </p:nvSpPr>
        <p:spPr>
          <a:xfrm>
            <a:off x="397425" y="259250"/>
            <a:ext cx="91092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>
                <a:solidFill>
                  <a:srgbClr val="347571"/>
                </a:solidFill>
                <a:latin typeface="Impact"/>
                <a:ea typeface="Impact"/>
                <a:cs typeface="Impact"/>
                <a:sym typeface="Impact"/>
              </a:rPr>
              <a:t>XG Boosting</a:t>
            </a:r>
            <a:endParaRPr/>
          </a:p>
        </p:txBody>
      </p:sp>
      <p:grpSp>
        <p:nvGrpSpPr>
          <p:cNvPr id="439" name="Google Shape;439;p26"/>
          <p:cNvGrpSpPr/>
          <p:nvPr/>
        </p:nvGrpSpPr>
        <p:grpSpPr>
          <a:xfrm>
            <a:off x="15722624" y="617721"/>
            <a:ext cx="1185550" cy="1185550"/>
            <a:chOff x="0" y="0"/>
            <a:chExt cx="812800" cy="812800"/>
          </a:xfrm>
        </p:grpSpPr>
        <p:sp>
          <p:nvSpPr>
            <p:cNvPr id="440" name="Google Shape;440;p2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47571"/>
            </a:solidFill>
            <a:ln>
              <a:noFill/>
            </a:ln>
          </p:spPr>
        </p:sp>
        <p:sp>
          <p:nvSpPr>
            <p:cNvPr id="441" name="Google Shape;441;p26"/>
            <p:cNvSpPr txBox="1"/>
            <p:nvPr/>
          </p:nvSpPr>
          <p:spPr>
            <a:xfrm>
              <a:off x="127000" y="88900"/>
              <a:ext cx="558900" cy="59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2" name="Google Shape;442;p26"/>
          <p:cNvGrpSpPr/>
          <p:nvPr/>
        </p:nvGrpSpPr>
        <p:grpSpPr>
          <a:xfrm>
            <a:off x="-592776" y="2932432"/>
            <a:ext cx="1185550" cy="1185550"/>
            <a:chOff x="0" y="0"/>
            <a:chExt cx="812800" cy="812800"/>
          </a:xfrm>
        </p:grpSpPr>
        <p:sp>
          <p:nvSpPr>
            <p:cNvPr id="443" name="Google Shape;443;p2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47571"/>
            </a:solidFill>
            <a:ln>
              <a:noFill/>
            </a:ln>
          </p:spPr>
        </p:sp>
        <p:sp>
          <p:nvSpPr>
            <p:cNvPr id="444" name="Google Shape;444;p26"/>
            <p:cNvSpPr txBox="1"/>
            <p:nvPr/>
          </p:nvSpPr>
          <p:spPr>
            <a:xfrm>
              <a:off x="127000" y="88900"/>
              <a:ext cx="558900" cy="59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5" name="Google Shape;445;p26"/>
          <p:cNvGrpSpPr/>
          <p:nvPr/>
        </p:nvGrpSpPr>
        <p:grpSpPr>
          <a:xfrm>
            <a:off x="9798916" y="2053658"/>
            <a:ext cx="777443" cy="777443"/>
            <a:chOff x="0" y="0"/>
            <a:chExt cx="812800" cy="812800"/>
          </a:xfrm>
        </p:grpSpPr>
        <p:sp>
          <p:nvSpPr>
            <p:cNvPr id="446" name="Google Shape;446;p2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8E28A"/>
            </a:solidFill>
            <a:ln>
              <a:noFill/>
            </a:ln>
          </p:spPr>
        </p:sp>
        <p:sp>
          <p:nvSpPr>
            <p:cNvPr id="447" name="Google Shape;447;p26"/>
            <p:cNvSpPr txBox="1"/>
            <p:nvPr/>
          </p:nvSpPr>
          <p:spPr>
            <a:xfrm>
              <a:off x="190500" y="152400"/>
              <a:ext cx="431700" cy="4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8" name="Google Shape;448;p26"/>
          <p:cNvGrpSpPr/>
          <p:nvPr/>
        </p:nvGrpSpPr>
        <p:grpSpPr>
          <a:xfrm>
            <a:off x="724077" y="8953677"/>
            <a:ext cx="609275" cy="609275"/>
            <a:chOff x="0" y="0"/>
            <a:chExt cx="812800" cy="812800"/>
          </a:xfrm>
        </p:grpSpPr>
        <p:sp>
          <p:nvSpPr>
            <p:cNvPr id="449" name="Google Shape;449;p2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5B276"/>
            </a:solidFill>
            <a:ln>
              <a:noFill/>
            </a:ln>
          </p:spPr>
        </p:sp>
        <p:sp>
          <p:nvSpPr>
            <p:cNvPr id="450" name="Google Shape;450;p26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1" name="Google Shape;451;p26"/>
          <p:cNvSpPr txBox="1"/>
          <p:nvPr/>
        </p:nvSpPr>
        <p:spPr>
          <a:xfrm>
            <a:off x="784900" y="1803275"/>
            <a:ext cx="6753600" cy="50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Hyperparameters:</a:t>
            </a:r>
            <a:endParaRPr sz="45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514350" lvl="1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500"/>
              <a:buFont typeface="Impact"/>
              <a:buChar char="◆"/>
            </a:pPr>
            <a:r>
              <a:rPr lang="en-US" sz="45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Depth of tree: 3</a:t>
            </a:r>
            <a:endParaRPr sz="45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514350" lvl="1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500"/>
              <a:buFont typeface="Impact"/>
              <a:buChar char="◆"/>
            </a:pPr>
            <a:r>
              <a:rPr lang="en-US" sz="45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Number of trees: 200</a:t>
            </a:r>
            <a:endParaRPr sz="45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514350" lvl="1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500"/>
              <a:buFont typeface="Impact"/>
              <a:buChar char="◆"/>
            </a:pPr>
            <a:r>
              <a:rPr lang="en-US" sz="45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Learning rate: 0.1</a:t>
            </a:r>
            <a:endParaRPr sz="45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52" name="Google Shape;452;p26"/>
          <p:cNvSpPr txBox="1"/>
          <p:nvPr/>
        </p:nvSpPr>
        <p:spPr>
          <a:xfrm>
            <a:off x="9062175" y="3535675"/>
            <a:ext cx="85692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Important features: </a:t>
            </a:r>
            <a:endParaRPr sz="40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482600" lvl="1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Impact"/>
              <a:buChar char="◆"/>
            </a:pPr>
            <a:r>
              <a:rPr lang="en-US" sz="40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PercentPoverty0to17</a:t>
            </a:r>
            <a:endParaRPr sz="40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482600" lvl="1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Impact"/>
              <a:buChar char="◆"/>
            </a:pPr>
            <a:r>
              <a:rPr lang="en-US" sz="40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HomeOwnership_Education  </a:t>
            </a:r>
            <a:endParaRPr sz="40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482600" lvl="1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Impact"/>
              <a:buChar char="◆"/>
            </a:pPr>
            <a:r>
              <a:rPr lang="en-US" sz="40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PctNonVetsPoor </a:t>
            </a:r>
            <a:endParaRPr sz="40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482600" lvl="1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Impact"/>
              <a:buChar char="◆"/>
            </a:pPr>
            <a:r>
              <a:rPr lang="en-US" sz="40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PercentPovertyAll </a:t>
            </a:r>
            <a:endParaRPr sz="40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482600" lvl="1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Impact"/>
              <a:buChar char="◆"/>
            </a:pPr>
            <a:r>
              <a:rPr lang="en-US" sz="40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Ed5CollegePlus_perCapita</a:t>
            </a:r>
            <a:endParaRPr sz="700"/>
          </a:p>
        </p:txBody>
      </p:sp>
      <p:pic>
        <p:nvPicPr>
          <p:cNvPr id="453" name="Google Shape;4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9725" y="6079200"/>
            <a:ext cx="5831150" cy="37311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4" name="Google Shape;454;p26"/>
          <p:cNvSpPr txBox="1"/>
          <p:nvPr/>
        </p:nvSpPr>
        <p:spPr>
          <a:xfrm>
            <a:off x="10576350" y="2053575"/>
            <a:ext cx="33264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RMSE: 5056</a:t>
            </a:r>
            <a:endParaRPr sz="25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FE2"/>
        </a:soli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7"/>
          <p:cNvSpPr txBox="1"/>
          <p:nvPr/>
        </p:nvSpPr>
        <p:spPr>
          <a:xfrm>
            <a:off x="456050" y="363900"/>
            <a:ext cx="13416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>
                <a:solidFill>
                  <a:srgbClr val="347571"/>
                </a:solidFill>
                <a:latin typeface="Impact"/>
                <a:ea typeface="Impact"/>
                <a:cs typeface="Impact"/>
                <a:sym typeface="Impact"/>
              </a:rPr>
              <a:t>Ridge Regression</a:t>
            </a:r>
            <a:endParaRPr/>
          </a:p>
        </p:txBody>
      </p:sp>
      <p:grpSp>
        <p:nvGrpSpPr>
          <p:cNvPr id="460" name="Google Shape;460;p27"/>
          <p:cNvGrpSpPr/>
          <p:nvPr/>
        </p:nvGrpSpPr>
        <p:grpSpPr>
          <a:xfrm>
            <a:off x="15722624" y="617721"/>
            <a:ext cx="1185550" cy="1185550"/>
            <a:chOff x="0" y="0"/>
            <a:chExt cx="812800" cy="812800"/>
          </a:xfrm>
        </p:grpSpPr>
        <p:sp>
          <p:nvSpPr>
            <p:cNvPr id="461" name="Google Shape;461;p2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47571"/>
            </a:solidFill>
            <a:ln>
              <a:noFill/>
            </a:ln>
          </p:spPr>
        </p:sp>
        <p:sp>
          <p:nvSpPr>
            <p:cNvPr id="462" name="Google Shape;462;p27"/>
            <p:cNvSpPr txBox="1"/>
            <p:nvPr/>
          </p:nvSpPr>
          <p:spPr>
            <a:xfrm>
              <a:off x="127000" y="88900"/>
              <a:ext cx="558900" cy="59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3" name="Google Shape;463;p27"/>
          <p:cNvGrpSpPr/>
          <p:nvPr/>
        </p:nvGrpSpPr>
        <p:grpSpPr>
          <a:xfrm>
            <a:off x="-592776" y="2932432"/>
            <a:ext cx="1185550" cy="1185550"/>
            <a:chOff x="0" y="0"/>
            <a:chExt cx="812800" cy="812800"/>
          </a:xfrm>
        </p:grpSpPr>
        <p:sp>
          <p:nvSpPr>
            <p:cNvPr id="464" name="Google Shape;464;p2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47571"/>
            </a:solidFill>
            <a:ln>
              <a:noFill/>
            </a:ln>
          </p:spPr>
        </p:sp>
        <p:sp>
          <p:nvSpPr>
            <p:cNvPr id="465" name="Google Shape;465;p27"/>
            <p:cNvSpPr txBox="1"/>
            <p:nvPr/>
          </p:nvSpPr>
          <p:spPr>
            <a:xfrm>
              <a:off x="127000" y="88900"/>
              <a:ext cx="558900" cy="59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6" name="Google Shape;466;p27"/>
          <p:cNvGrpSpPr/>
          <p:nvPr/>
        </p:nvGrpSpPr>
        <p:grpSpPr>
          <a:xfrm>
            <a:off x="11495266" y="1980408"/>
            <a:ext cx="777443" cy="777443"/>
            <a:chOff x="0" y="0"/>
            <a:chExt cx="812800" cy="812800"/>
          </a:xfrm>
        </p:grpSpPr>
        <p:sp>
          <p:nvSpPr>
            <p:cNvPr id="467" name="Google Shape;467;p2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8E28A"/>
            </a:solidFill>
            <a:ln>
              <a:noFill/>
            </a:ln>
          </p:spPr>
        </p:sp>
        <p:sp>
          <p:nvSpPr>
            <p:cNvPr id="468" name="Google Shape;468;p27"/>
            <p:cNvSpPr txBox="1"/>
            <p:nvPr/>
          </p:nvSpPr>
          <p:spPr>
            <a:xfrm>
              <a:off x="190500" y="152400"/>
              <a:ext cx="431700" cy="4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9" name="Google Shape;469;p27"/>
          <p:cNvGrpSpPr/>
          <p:nvPr/>
        </p:nvGrpSpPr>
        <p:grpSpPr>
          <a:xfrm>
            <a:off x="724077" y="8953677"/>
            <a:ext cx="609275" cy="609275"/>
            <a:chOff x="0" y="0"/>
            <a:chExt cx="812800" cy="812800"/>
          </a:xfrm>
        </p:grpSpPr>
        <p:sp>
          <p:nvSpPr>
            <p:cNvPr id="470" name="Google Shape;470;p2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5B276"/>
            </a:solidFill>
            <a:ln>
              <a:noFill/>
            </a:ln>
          </p:spPr>
        </p:sp>
        <p:sp>
          <p:nvSpPr>
            <p:cNvPr id="471" name="Google Shape;471;p2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72" name="Google Shape;4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562" y="2940412"/>
            <a:ext cx="7090876" cy="440618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73" name="Google Shape;473;p27"/>
          <p:cNvSpPr txBox="1"/>
          <p:nvPr/>
        </p:nvSpPr>
        <p:spPr>
          <a:xfrm>
            <a:off x="12446825" y="1980400"/>
            <a:ext cx="30000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RMS</a:t>
            </a:r>
            <a:r>
              <a:rPr lang="en-US" sz="47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E: 6769</a:t>
            </a:r>
            <a:endParaRPr sz="47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474" name="Google Shape;47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15974" y="2932430"/>
            <a:ext cx="8326874" cy="6137712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FE2"/>
        </a:soli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8"/>
          <p:cNvSpPr txBox="1"/>
          <p:nvPr/>
        </p:nvSpPr>
        <p:spPr>
          <a:xfrm>
            <a:off x="324150" y="363900"/>
            <a:ext cx="134160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>
                <a:solidFill>
                  <a:srgbClr val="347571"/>
                </a:solidFill>
                <a:latin typeface="Impact"/>
                <a:ea typeface="Impact"/>
                <a:cs typeface="Impact"/>
                <a:sym typeface="Impact"/>
              </a:rPr>
              <a:t>Lasso</a:t>
            </a:r>
            <a:r>
              <a:rPr lang="en-US" sz="10400">
                <a:solidFill>
                  <a:srgbClr val="347571"/>
                </a:solidFill>
                <a:latin typeface="Impact"/>
                <a:ea typeface="Impact"/>
                <a:cs typeface="Impact"/>
                <a:sym typeface="Impact"/>
              </a:rPr>
              <a:t> Regression</a:t>
            </a:r>
            <a:endParaRPr sz="800"/>
          </a:p>
        </p:txBody>
      </p:sp>
      <p:grpSp>
        <p:nvGrpSpPr>
          <p:cNvPr id="480" name="Google Shape;480;p28"/>
          <p:cNvGrpSpPr/>
          <p:nvPr/>
        </p:nvGrpSpPr>
        <p:grpSpPr>
          <a:xfrm>
            <a:off x="15722624" y="617721"/>
            <a:ext cx="1185550" cy="1185550"/>
            <a:chOff x="0" y="0"/>
            <a:chExt cx="812800" cy="812800"/>
          </a:xfrm>
        </p:grpSpPr>
        <p:sp>
          <p:nvSpPr>
            <p:cNvPr id="481" name="Google Shape;481;p2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47571"/>
            </a:solidFill>
            <a:ln>
              <a:noFill/>
            </a:ln>
          </p:spPr>
        </p:sp>
        <p:sp>
          <p:nvSpPr>
            <p:cNvPr id="482" name="Google Shape;482;p28"/>
            <p:cNvSpPr txBox="1"/>
            <p:nvPr/>
          </p:nvSpPr>
          <p:spPr>
            <a:xfrm>
              <a:off x="127000" y="88900"/>
              <a:ext cx="558900" cy="59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3" name="Google Shape;483;p28"/>
          <p:cNvGrpSpPr/>
          <p:nvPr/>
        </p:nvGrpSpPr>
        <p:grpSpPr>
          <a:xfrm>
            <a:off x="-592776" y="2932432"/>
            <a:ext cx="1185550" cy="1185550"/>
            <a:chOff x="0" y="0"/>
            <a:chExt cx="812800" cy="812800"/>
          </a:xfrm>
        </p:grpSpPr>
        <p:sp>
          <p:nvSpPr>
            <p:cNvPr id="484" name="Google Shape;484;p2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47571"/>
            </a:solidFill>
            <a:ln>
              <a:noFill/>
            </a:ln>
          </p:spPr>
        </p:sp>
        <p:sp>
          <p:nvSpPr>
            <p:cNvPr id="485" name="Google Shape;485;p28"/>
            <p:cNvSpPr txBox="1"/>
            <p:nvPr/>
          </p:nvSpPr>
          <p:spPr>
            <a:xfrm>
              <a:off x="127000" y="88900"/>
              <a:ext cx="558900" cy="59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6" name="Google Shape;486;p28"/>
          <p:cNvGrpSpPr/>
          <p:nvPr/>
        </p:nvGrpSpPr>
        <p:grpSpPr>
          <a:xfrm>
            <a:off x="9429091" y="2057108"/>
            <a:ext cx="777443" cy="777443"/>
            <a:chOff x="0" y="0"/>
            <a:chExt cx="812800" cy="812800"/>
          </a:xfrm>
        </p:grpSpPr>
        <p:sp>
          <p:nvSpPr>
            <p:cNvPr id="487" name="Google Shape;487;p2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8E28A"/>
            </a:solidFill>
            <a:ln>
              <a:noFill/>
            </a:ln>
          </p:spPr>
        </p:sp>
        <p:sp>
          <p:nvSpPr>
            <p:cNvPr id="488" name="Google Shape;488;p28"/>
            <p:cNvSpPr txBox="1"/>
            <p:nvPr/>
          </p:nvSpPr>
          <p:spPr>
            <a:xfrm>
              <a:off x="190500" y="152400"/>
              <a:ext cx="431700" cy="4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9" name="Google Shape;489;p28"/>
          <p:cNvGrpSpPr/>
          <p:nvPr/>
        </p:nvGrpSpPr>
        <p:grpSpPr>
          <a:xfrm>
            <a:off x="2" y="9613102"/>
            <a:ext cx="609275" cy="609275"/>
            <a:chOff x="0" y="0"/>
            <a:chExt cx="812800" cy="812800"/>
          </a:xfrm>
        </p:grpSpPr>
        <p:sp>
          <p:nvSpPr>
            <p:cNvPr id="490" name="Google Shape;490;p2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5B276"/>
            </a:solidFill>
            <a:ln>
              <a:noFill/>
            </a:ln>
          </p:spPr>
        </p:sp>
        <p:sp>
          <p:nvSpPr>
            <p:cNvPr id="491" name="Google Shape;491;p2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92" name="Google Shape;4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250" y="2004725"/>
            <a:ext cx="6429626" cy="35753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3" name="Google Shape;493;p28"/>
          <p:cNvSpPr txBox="1"/>
          <p:nvPr/>
        </p:nvSpPr>
        <p:spPr>
          <a:xfrm>
            <a:off x="10292750" y="1991775"/>
            <a:ext cx="30000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RMS</a:t>
            </a:r>
            <a:r>
              <a:rPr lang="en-US" sz="47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E: 5379</a:t>
            </a:r>
            <a:endParaRPr sz="47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94" name="Google Shape;494;p28"/>
          <p:cNvSpPr txBox="1"/>
          <p:nvPr/>
        </p:nvSpPr>
        <p:spPr>
          <a:xfrm>
            <a:off x="9747700" y="3429000"/>
            <a:ext cx="8153400" cy="6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Important features:</a:t>
            </a:r>
            <a:endParaRPr sz="47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527050" lvl="1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700"/>
              <a:buFont typeface="Impact"/>
              <a:buChar char="◆"/>
            </a:pPr>
            <a:r>
              <a:rPr lang="en-US" sz="47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Ed5CollegePlus_perCapita </a:t>
            </a:r>
            <a:endParaRPr sz="47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527050" lvl="1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700"/>
              <a:buFont typeface="Impact"/>
              <a:buChar char="◆"/>
            </a:pPr>
            <a:r>
              <a:rPr lang="en-US" sz="47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HomeEduInteraction </a:t>
            </a:r>
            <a:endParaRPr sz="47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527050" lvl="1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700"/>
              <a:buFont typeface="Impact"/>
              <a:buChar char="◆"/>
            </a:pPr>
            <a:r>
              <a:rPr lang="en-US" sz="47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AvgHHSize </a:t>
            </a:r>
            <a:endParaRPr sz="47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527050" lvl="1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700"/>
              <a:buFont typeface="Impact"/>
              <a:buChar char="◆"/>
            </a:pPr>
            <a:r>
              <a:rPr lang="en-US" sz="47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FemaleHHRatio ​​</a:t>
            </a:r>
            <a:endParaRPr sz="47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527050" lvl="1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700"/>
              <a:buFont typeface="Impact"/>
              <a:buChar char="◆"/>
            </a:pPr>
            <a:r>
              <a:rPr lang="en-US" sz="47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ForeignBornHHRatio</a:t>
            </a:r>
            <a:endParaRPr/>
          </a:p>
        </p:txBody>
      </p:sp>
      <p:pic>
        <p:nvPicPr>
          <p:cNvPr id="495" name="Google Shape;49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250" y="5785600"/>
            <a:ext cx="7992524" cy="40372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FE2"/>
        </a:soli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9"/>
          <p:cNvSpPr txBox="1"/>
          <p:nvPr/>
        </p:nvSpPr>
        <p:spPr>
          <a:xfrm>
            <a:off x="592775" y="537675"/>
            <a:ext cx="13416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>
                <a:solidFill>
                  <a:srgbClr val="347571"/>
                </a:solidFill>
                <a:latin typeface="Impact"/>
                <a:ea typeface="Impact"/>
                <a:cs typeface="Impact"/>
                <a:sym typeface="Impact"/>
              </a:rPr>
              <a:t>Summary of Results</a:t>
            </a:r>
            <a:endParaRPr/>
          </a:p>
        </p:txBody>
      </p:sp>
      <p:grpSp>
        <p:nvGrpSpPr>
          <p:cNvPr id="501" name="Google Shape;501;p29"/>
          <p:cNvGrpSpPr/>
          <p:nvPr/>
        </p:nvGrpSpPr>
        <p:grpSpPr>
          <a:xfrm>
            <a:off x="15722624" y="617721"/>
            <a:ext cx="1185550" cy="1185550"/>
            <a:chOff x="0" y="0"/>
            <a:chExt cx="812800" cy="812800"/>
          </a:xfrm>
        </p:grpSpPr>
        <p:sp>
          <p:nvSpPr>
            <p:cNvPr id="502" name="Google Shape;502;p2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47571"/>
            </a:solidFill>
            <a:ln>
              <a:noFill/>
            </a:ln>
          </p:spPr>
        </p:sp>
        <p:sp>
          <p:nvSpPr>
            <p:cNvPr id="503" name="Google Shape;503;p29"/>
            <p:cNvSpPr txBox="1"/>
            <p:nvPr/>
          </p:nvSpPr>
          <p:spPr>
            <a:xfrm>
              <a:off x="127000" y="88900"/>
              <a:ext cx="558900" cy="59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4" name="Google Shape;504;p29"/>
          <p:cNvGrpSpPr/>
          <p:nvPr/>
        </p:nvGrpSpPr>
        <p:grpSpPr>
          <a:xfrm>
            <a:off x="-592776" y="2932432"/>
            <a:ext cx="1185550" cy="1185550"/>
            <a:chOff x="0" y="0"/>
            <a:chExt cx="812800" cy="812800"/>
          </a:xfrm>
        </p:grpSpPr>
        <p:sp>
          <p:nvSpPr>
            <p:cNvPr id="505" name="Google Shape;505;p2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47571"/>
            </a:solidFill>
            <a:ln>
              <a:noFill/>
            </a:ln>
          </p:spPr>
        </p:sp>
        <p:sp>
          <p:nvSpPr>
            <p:cNvPr id="506" name="Google Shape;506;p29"/>
            <p:cNvSpPr txBox="1"/>
            <p:nvPr/>
          </p:nvSpPr>
          <p:spPr>
            <a:xfrm>
              <a:off x="127000" y="88900"/>
              <a:ext cx="558900" cy="59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7" name="Google Shape;507;p29"/>
          <p:cNvGrpSpPr/>
          <p:nvPr/>
        </p:nvGrpSpPr>
        <p:grpSpPr>
          <a:xfrm>
            <a:off x="16540241" y="1133008"/>
            <a:ext cx="777443" cy="777443"/>
            <a:chOff x="0" y="0"/>
            <a:chExt cx="812800" cy="812800"/>
          </a:xfrm>
        </p:grpSpPr>
        <p:sp>
          <p:nvSpPr>
            <p:cNvPr id="508" name="Google Shape;508;p2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8E28A"/>
            </a:solidFill>
            <a:ln>
              <a:noFill/>
            </a:ln>
          </p:spPr>
        </p:sp>
        <p:sp>
          <p:nvSpPr>
            <p:cNvPr id="509" name="Google Shape;509;p29"/>
            <p:cNvSpPr txBox="1"/>
            <p:nvPr/>
          </p:nvSpPr>
          <p:spPr>
            <a:xfrm>
              <a:off x="190500" y="152400"/>
              <a:ext cx="431700" cy="4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0" name="Google Shape;510;p29"/>
          <p:cNvGrpSpPr/>
          <p:nvPr/>
        </p:nvGrpSpPr>
        <p:grpSpPr>
          <a:xfrm>
            <a:off x="724077" y="8953677"/>
            <a:ext cx="609275" cy="609275"/>
            <a:chOff x="0" y="0"/>
            <a:chExt cx="812800" cy="812800"/>
          </a:xfrm>
        </p:grpSpPr>
        <p:sp>
          <p:nvSpPr>
            <p:cNvPr id="511" name="Google Shape;511;p2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5B276"/>
            </a:solidFill>
            <a:ln>
              <a:noFill/>
            </a:ln>
          </p:spPr>
        </p:sp>
        <p:sp>
          <p:nvSpPr>
            <p:cNvPr id="512" name="Google Shape;512;p2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13" name="Google Shape;51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8925" y="2773075"/>
            <a:ext cx="11160525" cy="646852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4" name="Google Shape;51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2235" y="3518221"/>
            <a:ext cx="4343950" cy="376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FE2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2"/>
          <p:cNvSpPr txBox="1"/>
          <p:nvPr/>
        </p:nvSpPr>
        <p:spPr>
          <a:xfrm>
            <a:off x="1392304" y="923784"/>
            <a:ext cx="7491450" cy="1895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0" u="none" cap="none" strike="noStrike">
                <a:solidFill>
                  <a:srgbClr val="347571"/>
                </a:solidFill>
                <a:latin typeface="Impact"/>
                <a:ea typeface="Impact"/>
                <a:cs typeface="Impact"/>
                <a:sym typeface="Impact"/>
              </a:rPr>
              <a:t>OUR TEAM</a:t>
            </a:r>
            <a:endParaRPr/>
          </a:p>
        </p:txBody>
      </p:sp>
      <p:sp>
        <p:nvSpPr>
          <p:cNvPr id="132" name="Google Shape;132;p12"/>
          <p:cNvSpPr txBox="1"/>
          <p:nvPr/>
        </p:nvSpPr>
        <p:spPr>
          <a:xfrm>
            <a:off x="215577" y="7224350"/>
            <a:ext cx="31701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47571"/>
                </a:solidFill>
                <a:latin typeface="Impact"/>
                <a:ea typeface="Impact"/>
                <a:cs typeface="Impact"/>
                <a:sym typeface="Impact"/>
              </a:rPr>
              <a:t>Pranav </a:t>
            </a:r>
            <a:endParaRPr sz="4800">
              <a:solidFill>
                <a:srgbClr val="34757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ctr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47571"/>
                </a:solidFill>
                <a:latin typeface="Impact"/>
                <a:ea typeface="Impact"/>
                <a:cs typeface="Impact"/>
                <a:sym typeface="Impact"/>
              </a:rPr>
              <a:t>Garg</a:t>
            </a:r>
            <a:endParaRPr/>
          </a:p>
        </p:txBody>
      </p:sp>
      <p:sp>
        <p:nvSpPr>
          <p:cNvPr id="133" name="Google Shape;133;p12"/>
          <p:cNvSpPr txBox="1"/>
          <p:nvPr/>
        </p:nvSpPr>
        <p:spPr>
          <a:xfrm>
            <a:off x="3979370" y="7224350"/>
            <a:ext cx="33060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47571"/>
                </a:solidFill>
                <a:latin typeface="Impact"/>
                <a:ea typeface="Impact"/>
                <a:cs typeface="Impact"/>
                <a:sym typeface="Impact"/>
              </a:rPr>
              <a:t>Brinda</a:t>
            </a:r>
            <a:endParaRPr sz="4800">
              <a:solidFill>
                <a:srgbClr val="34757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ctr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47571"/>
                </a:solidFill>
                <a:latin typeface="Impact"/>
                <a:ea typeface="Impact"/>
                <a:cs typeface="Impact"/>
                <a:sym typeface="Impact"/>
              </a:rPr>
              <a:t> Asuri</a:t>
            </a:r>
            <a:endParaRPr/>
          </a:p>
        </p:txBody>
      </p:sp>
      <p:grpSp>
        <p:nvGrpSpPr>
          <p:cNvPr id="134" name="Google Shape;134;p12"/>
          <p:cNvGrpSpPr/>
          <p:nvPr/>
        </p:nvGrpSpPr>
        <p:grpSpPr>
          <a:xfrm>
            <a:off x="16637956" y="891780"/>
            <a:ext cx="832095" cy="950965"/>
            <a:chOff x="0" y="0"/>
            <a:chExt cx="711200" cy="812800"/>
          </a:xfrm>
        </p:grpSpPr>
        <p:sp>
          <p:nvSpPr>
            <p:cNvPr id="135" name="Google Shape;135;p12"/>
            <p:cNvSpPr/>
            <p:nvPr/>
          </p:nvSpPr>
          <p:spPr>
            <a:xfrm>
              <a:off x="0" y="0"/>
              <a:ext cx="711200" cy="812800"/>
            </a:xfrm>
            <a:custGeom>
              <a:rect b="b" l="l" r="r" t="t"/>
              <a:pathLst>
                <a:path extrusionOk="0" h="812800" w="711200">
                  <a:moveTo>
                    <a:pt x="355600" y="0"/>
                  </a:moveTo>
                  <a:lnTo>
                    <a:pt x="499725" y="159329"/>
                  </a:lnTo>
                  <a:lnTo>
                    <a:pt x="711200" y="203200"/>
                  </a:lnTo>
                  <a:lnTo>
                    <a:pt x="643849" y="406400"/>
                  </a:lnTo>
                  <a:lnTo>
                    <a:pt x="711200" y="609600"/>
                  </a:lnTo>
                  <a:lnTo>
                    <a:pt x="499725" y="653471"/>
                  </a:lnTo>
                  <a:lnTo>
                    <a:pt x="355600" y="812800"/>
                  </a:lnTo>
                  <a:lnTo>
                    <a:pt x="211475" y="653471"/>
                  </a:lnTo>
                  <a:lnTo>
                    <a:pt x="0" y="609600"/>
                  </a:lnTo>
                  <a:lnTo>
                    <a:pt x="67351" y="406400"/>
                  </a:lnTo>
                  <a:lnTo>
                    <a:pt x="0" y="203200"/>
                  </a:lnTo>
                  <a:lnTo>
                    <a:pt x="211475" y="159329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35B276"/>
            </a:solidFill>
            <a:ln>
              <a:noFill/>
            </a:ln>
          </p:spPr>
        </p:sp>
        <p:sp>
          <p:nvSpPr>
            <p:cNvPr id="136" name="Google Shape;136;p12"/>
            <p:cNvSpPr txBox="1"/>
            <p:nvPr/>
          </p:nvSpPr>
          <p:spPr>
            <a:xfrm>
              <a:off x="88900" y="127000"/>
              <a:ext cx="533400" cy="52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" name="Google Shape;137;p12"/>
          <p:cNvGrpSpPr/>
          <p:nvPr/>
        </p:nvGrpSpPr>
        <p:grpSpPr>
          <a:xfrm>
            <a:off x="-585603" y="9397682"/>
            <a:ext cx="1534841" cy="1754104"/>
            <a:chOff x="0" y="0"/>
            <a:chExt cx="711200" cy="812800"/>
          </a:xfrm>
        </p:grpSpPr>
        <p:sp>
          <p:nvSpPr>
            <p:cNvPr id="138" name="Google Shape;138;p12"/>
            <p:cNvSpPr/>
            <p:nvPr/>
          </p:nvSpPr>
          <p:spPr>
            <a:xfrm>
              <a:off x="0" y="0"/>
              <a:ext cx="711200" cy="812800"/>
            </a:xfrm>
            <a:custGeom>
              <a:rect b="b" l="l" r="r" t="t"/>
              <a:pathLst>
                <a:path extrusionOk="0" h="812800" w="711200">
                  <a:moveTo>
                    <a:pt x="355600" y="0"/>
                  </a:moveTo>
                  <a:lnTo>
                    <a:pt x="499725" y="159329"/>
                  </a:lnTo>
                  <a:lnTo>
                    <a:pt x="711200" y="203200"/>
                  </a:lnTo>
                  <a:lnTo>
                    <a:pt x="643849" y="406400"/>
                  </a:lnTo>
                  <a:lnTo>
                    <a:pt x="711200" y="609600"/>
                  </a:lnTo>
                  <a:lnTo>
                    <a:pt x="499725" y="653471"/>
                  </a:lnTo>
                  <a:lnTo>
                    <a:pt x="355600" y="812800"/>
                  </a:lnTo>
                  <a:lnTo>
                    <a:pt x="211475" y="653471"/>
                  </a:lnTo>
                  <a:lnTo>
                    <a:pt x="0" y="609600"/>
                  </a:lnTo>
                  <a:lnTo>
                    <a:pt x="67351" y="406400"/>
                  </a:lnTo>
                  <a:lnTo>
                    <a:pt x="0" y="203200"/>
                  </a:lnTo>
                  <a:lnTo>
                    <a:pt x="211475" y="159329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35B276"/>
            </a:solidFill>
            <a:ln>
              <a:noFill/>
            </a:ln>
          </p:spPr>
        </p:sp>
        <p:sp>
          <p:nvSpPr>
            <p:cNvPr id="139" name="Google Shape;139;p12"/>
            <p:cNvSpPr txBox="1"/>
            <p:nvPr/>
          </p:nvSpPr>
          <p:spPr>
            <a:xfrm>
              <a:off x="88900" y="127000"/>
              <a:ext cx="533400" cy="52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" name="Google Shape;140;p12"/>
          <p:cNvGrpSpPr/>
          <p:nvPr/>
        </p:nvGrpSpPr>
        <p:grpSpPr>
          <a:xfrm>
            <a:off x="10783411" y="1127923"/>
            <a:ext cx="547061" cy="478678"/>
            <a:chOff x="0" y="0"/>
            <a:chExt cx="812800" cy="711200"/>
          </a:xfrm>
        </p:grpSpPr>
        <p:sp>
          <p:nvSpPr>
            <p:cNvPr id="141" name="Google Shape;141;p12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8E28A"/>
            </a:solidFill>
            <a:ln>
              <a:noFill/>
            </a:ln>
          </p:spPr>
        </p:sp>
        <p:sp>
          <p:nvSpPr>
            <p:cNvPr id="142" name="Google Shape;142;p12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" name="Google Shape;143;p12"/>
          <p:cNvGrpSpPr/>
          <p:nvPr/>
        </p:nvGrpSpPr>
        <p:grpSpPr>
          <a:xfrm>
            <a:off x="373573" y="1127933"/>
            <a:ext cx="777443" cy="777443"/>
            <a:chOff x="0" y="0"/>
            <a:chExt cx="812800" cy="812800"/>
          </a:xfrm>
        </p:grpSpPr>
        <p:sp>
          <p:nvSpPr>
            <p:cNvPr id="144" name="Google Shape;144;p1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47571"/>
            </a:solidFill>
            <a:ln>
              <a:noFill/>
            </a:ln>
          </p:spPr>
        </p:sp>
        <p:sp>
          <p:nvSpPr>
            <p:cNvPr id="145" name="Google Shape;145;p12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rofile photo of Pranav Garg" id="146" name="Google Shape;14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75" y="3114275"/>
            <a:ext cx="3702900" cy="37029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profile image" id="147" name="Google Shape;147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0931" y="3126437"/>
            <a:ext cx="3702900" cy="36786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8" name="Google Shape;148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4650" y="3114287"/>
            <a:ext cx="3702900" cy="37029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9" name="Google Shape;149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915019" y="3176387"/>
            <a:ext cx="3578700" cy="35787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0" name="Google Shape;150;p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432837" y="3114287"/>
            <a:ext cx="3702900" cy="37029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1" name="Google Shape;151;p12"/>
          <p:cNvSpPr txBox="1"/>
          <p:nvPr/>
        </p:nvSpPr>
        <p:spPr>
          <a:xfrm>
            <a:off x="7553095" y="7224350"/>
            <a:ext cx="33060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47571"/>
                </a:solidFill>
                <a:latin typeface="Impact"/>
                <a:ea typeface="Impact"/>
                <a:cs typeface="Impact"/>
                <a:sym typeface="Impact"/>
              </a:rPr>
              <a:t>Akash Barathan</a:t>
            </a:r>
            <a:endParaRPr/>
          </a:p>
        </p:txBody>
      </p:sp>
      <p:sp>
        <p:nvSpPr>
          <p:cNvPr id="152" name="Google Shape;152;p12"/>
          <p:cNvSpPr txBox="1"/>
          <p:nvPr/>
        </p:nvSpPr>
        <p:spPr>
          <a:xfrm>
            <a:off x="11126820" y="7224350"/>
            <a:ext cx="33060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47571"/>
                </a:solidFill>
                <a:latin typeface="Impact"/>
                <a:ea typeface="Impact"/>
                <a:cs typeface="Impact"/>
                <a:sym typeface="Impact"/>
              </a:rPr>
              <a:t>Haoyi</a:t>
            </a:r>
            <a:endParaRPr sz="4800">
              <a:solidFill>
                <a:srgbClr val="34757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ctr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47571"/>
                </a:solidFill>
                <a:latin typeface="Impact"/>
                <a:ea typeface="Impact"/>
                <a:cs typeface="Impact"/>
                <a:sym typeface="Impact"/>
              </a:rPr>
              <a:t>Zhou</a:t>
            </a:r>
            <a:endParaRPr sz="4800">
              <a:solidFill>
                <a:srgbClr val="34757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53" name="Google Shape;153;p12"/>
          <p:cNvSpPr txBox="1"/>
          <p:nvPr/>
        </p:nvSpPr>
        <p:spPr>
          <a:xfrm>
            <a:off x="14700545" y="7224350"/>
            <a:ext cx="33060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47571"/>
                </a:solidFill>
                <a:latin typeface="Impact"/>
                <a:ea typeface="Impact"/>
                <a:cs typeface="Impact"/>
                <a:sym typeface="Impact"/>
              </a:rPr>
              <a:t>Mykyta</a:t>
            </a:r>
            <a:endParaRPr sz="4800">
              <a:solidFill>
                <a:srgbClr val="34757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ctr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47571"/>
                </a:solidFill>
                <a:latin typeface="Impact"/>
                <a:ea typeface="Impact"/>
                <a:cs typeface="Impact"/>
                <a:sym typeface="Impact"/>
              </a:rPr>
              <a:t>Zavhorodko</a:t>
            </a:r>
            <a:endParaRPr sz="4800">
              <a:solidFill>
                <a:srgbClr val="34757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FE2"/>
        </a:soli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0"/>
          <p:cNvSpPr txBox="1"/>
          <p:nvPr/>
        </p:nvSpPr>
        <p:spPr>
          <a:xfrm>
            <a:off x="1467150" y="1021250"/>
            <a:ext cx="13416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>
                <a:solidFill>
                  <a:srgbClr val="347571"/>
                </a:solidFill>
                <a:latin typeface="Impact"/>
                <a:ea typeface="Impact"/>
                <a:cs typeface="Impact"/>
                <a:sym typeface="Impact"/>
              </a:rPr>
              <a:t>K-MEANS Clustering</a:t>
            </a:r>
            <a:endParaRPr/>
          </a:p>
        </p:txBody>
      </p:sp>
      <p:grpSp>
        <p:nvGrpSpPr>
          <p:cNvPr id="520" name="Google Shape;520;p30"/>
          <p:cNvGrpSpPr/>
          <p:nvPr/>
        </p:nvGrpSpPr>
        <p:grpSpPr>
          <a:xfrm>
            <a:off x="15722624" y="617721"/>
            <a:ext cx="1185550" cy="1185550"/>
            <a:chOff x="0" y="0"/>
            <a:chExt cx="812800" cy="812800"/>
          </a:xfrm>
        </p:grpSpPr>
        <p:sp>
          <p:nvSpPr>
            <p:cNvPr id="521" name="Google Shape;521;p3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47571"/>
            </a:solidFill>
            <a:ln>
              <a:noFill/>
            </a:ln>
          </p:spPr>
        </p:sp>
        <p:sp>
          <p:nvSpPr>
            <p:cNvPr id="522" name="Google Shape;522;p30"/>
            <p:cNvSpPr txBox="1"/>
            <p:nvPr/>
          </p:nvSpPr>
          <p:spPr>
            <a:xfrm>
              <a:off x="127000" y="88900"/>
              <a:ext cx="558900" cy="59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3" name="Google Shape;523;p30"/>
          <p:cNvGrpSpPr/>
          <p:nvPr/>
        </p:nvGrpSpPr>
        <p:grpSpPr>
          <a:xfrm>
            <a:off x="-592776" y="2932432"/>
            <a:ext cx="1185550" cy="1185550"/>
            <a:chOff x="0" y="0"/>
            <a:chExt cx="812800" cy="812800"/>
          </a:xfrm>
        </p:grpSpPr>
        <p:sp>
          <p:nvSpPr>
            <p:cNvPr id="524" name="Google Shape;524;p3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47571"/>
            </a:solidFill>
            <a:ln>
              <a:noFill/>
            </a:ln>
          </p:spPr>
        </p:sp>
        <p:sp>
          <p:nvSpPr>
            <p:cNvPr id="525" name="Google Shape;525;p30"/>
            <p:cNvSpPr txBox="1"/>
            <p:nvPr/>
          </p:nvSpPr>
          <p:spPr>
            <a:xfrm>
              <a:off x="127000" y="88900"/>
              <a:ext cx="558900" cy="59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6" name="Google Shape;526;p30"/>
          <p:cNvGrpSpPr/>
          <p:nvPr/>
        </p:nvGrpSpPr>
        <p:grpSpPr>
          <a:xfrm>
            <a:off x="11495266" y="1980408"/>
            <a:ext cx="777443" cy="777443"/>
            <a:chOff x="0" y="0"/>
            <a:chExt cx="812800" cy="812800"/>
          </a:xfrm>
        </p:grpSpPr>
        <p:sp>
          <p:nvSpPr>
            <p:cNvPr id="527" name="Google Shape;527;p3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8E28A"/>
            </a:solidFill>
            <a:ln>
              <a:noFill/>
            </a:ln>
          </p:spPr>
        </p:sp>
        <p:sp>
          <p:nvSpPr>
            <p:cNvPr id="528" name="Google Shape;528;p30"/>
            <p:cNvSpPr txBox="1"/>
            <p:nvPr/>
          </p:nvSpPr>
          <p:spPr>
            <a:xfrm>
              <a:off x="190500" y="152400"/>
              <a:ext cx="431700" cy="4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9" name="Google Shape;529;p30"/>
          <p:cNvGrpSpPr/>
          <p:nvPr/>
        </p:nvGrpSpPr>
        <p:grpSpPr>
          <a:xfrm>
            <a:off x="724077" y="8953677"/>
            <a:ext cx="609275" cy="609275"/>
            <a:chOff x="0" y="0"/>
            <a:chExt cx="812800" cy="812800"/>
          </a:xfrm>
        </p:grpSpPr>
        <p:sp>
          <p:nvSpPr>
            <p:cNvPr id="530" name="Google Shape;530;p3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5B276"/>
            </a:solidFill>
            <a:ln>
              <a:noFill/>
            </a:ln>
          </p:spPr>
        </p:sp>
        <p:sp>
          <p:nvSpPr>
            <p:cNvPr id="531" name="Google Shape;531;p30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32" name="Google Shape;53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7350" y="3305900"/>
            <a:ext cx="7310826" cy="5164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3" name="Google Shape;53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9649" y="3329113"/>
            <a:ext cx="7310826" cy="5117578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FE2"/>
        </a:solid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1"/>
          <p:cNvSpPr txBox="1"/>
          <p:nvPr/>
        </p:nvSpPr>
        <p:spPr>
          <a:xfrm>
            <a:off x="1467150" y="1021250"/>
            <a:ext cx="13416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>
                <a:solidFill>
                  <a:srgbClr val="347571"/>
                </a:solidFill>
                <a:latin typeface="Impact"/>
                <a:ea typeface="Impact"/>
                <a:cs typeface="Impact"/>
                <a:sym typeface="Impact"/>
              </a:rPr>
              <a:t>Future Considerations</a:t>
            </a:r>
            <a:endParaRPr/>
          </a:p>
        </p:txBody>
      </p:sp>
      <p:grpSp>
        <p:nvGrpSpPr>
          <p:cNvPr id="539" name="Google Shape;539;p31"/>
          <p:cNvGrpSpPr/>
          <p:nvPr/>
        </p:nvGrpSpPr>
        <p:grpSpPr>
          <a:xfrm>
            <a:off x="15722624" y="617721"/>
            <a:ext cx="1185550" cy="1185550"/>
            <a:chOff x="0" y="0"/>
            <a:chExt cx="812800" cy="812800"/>
          </a:xfrm>
        </p:grpSpPr>
        <p:sp>
          <p:nvSpPr>
            <p:cNvPr id="540" name="Google Shape;540;p3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47571"/>
            </a:solidFill>
            <a:ln>
              <a:noFill/>
            </a:ln>
          </p:spPr>
        </p:sp>
        <p:sp>
          <p:nvSpPr>
            <p:cNvPr id="541" name="Google Shape;541;p31"/>
            <p:cNvSpPr txBox="1"/>
            <p:nvPr/>
          </p:nvSpPr>
          <p:spPr>
            <a:xfrm>
              <a:off x="127000" y="88900"/>
              <a:ext cx="558900" cy="59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2" name="Google Shape;542;p31"/>
          <p:cNvGrpSpPr/>
          <p:nvPr/>
        </p:nvGrpSpPr>
        <p:grpSpPr>
          <a:xfrm>
            <a:off x="-592776" y="2932432"/>
            <a:ext cx="1185550" cy="1185550"/>
            <a:chOff x="0" y="0"/>
            <a:chExt cx="812800" cy="812800"/>
          </a:xfrm>
        </p:grpSpPr>
        <p:sp>
          <p:nvSpPr>
            <p:cNvPr id="543" name="Google Shape;543;p3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47571"/>
            </a:solidFill>
            <a:ln>
              <a:noFill/>
            </a:ln>
          </p:spPr>
        </p:sp>
        <p:sp>
          <p:nvSpPr>
            <p:cNvPr id="544" name="Google Shape;544;p31"/>
            <p:cNvSpPr txBox="1"/>
            <p:nvPr/>
          </p:nvSpPr>
          <p:spPr>
            <a:xfrm>
              <a:off x="127000" y="88900"/>
              <a:ext cx="558900" cy="59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5" name="Google Shape;545;p31"/>
          <p:cNvGrpSpPr/>
          <p:nvPr/>
        </p:nvGrpSpPr>
        <p:grpSpPr>
          <a:xfrm>
            <a:off x="16540241" y="1133008"/>
            <a:ext cx="777443" cy="777443"/>
            <a:chOff x="0" y="0"/>
            <a:chExt cx="812800" cy="812800"/>
          </a:xfrm>
        </p:grpSpPr>
        <p:sp>
          <p:nvSpPr>
            <p:cNvPr id="546" name="Google Shape;546;p3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8E28A"/>
            </a:solidFill>
            <a:ln>
              <a:noFill/>
            </a:ln>
          </p:spPr>
        </p:sp>
        <p:sp>
          <p:nvSpPr>
            <p:cNvPr id="547" name="Google Shape;547;p31"/>
            <p:cNvSpPr txBox="1"/>
            <p:nvPr/>
          </p:nvSpPr>
          <p:spPr>
            <a:xfrm>
              <a:off x="190500" y="152400"/>
              <a:ext cx="431700" cy="4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8" name="Google Shape;548;p31"/>
          <p:cNvGrpSpPr/>
          <p:nvPr/>
        </p:nvGrpSpPr>
        <p:grpSpPr>
          <a:xfrm>
            <a:off x="724077" y="8953677"/>
            <a:ext cx="609275" cy="609275"/>
            <a:chOff x="0" y="0"/>
            <a:chExt cx="812800" cy="812800"/>
          </a:xfrm>
        </p:grpSpPr>
        <p:sp>
          <p:nvSpPr>
            <p:cNvPr id="549" name="Google Shape;549;p3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5B276"/>
            </a:solidFill>
            <a:ln>
              <a:noFill/>
            </a:ln>
          </p:spPr>
        </p:sp>
        <p:sp>
          <p:nvSpPr>
            <p:cNvPr id="550" name="Google Shape;550;p3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1" name="Google Shape;551;p31"/>
          <p:cNvSpPr/>
          <p:nvPr/>
        </p:nvSpPr>
        <p:spPr>
          <a:xfrm>
            <a:off x="1517816" y="4310631"/>
            <a:ext cx="1264512" cy="837739"/>
          </a:xfrm>
          <a:custGeom>
            <a:rect b="b" l="l" r="r" t="t"/>
            <a:pathLst>
              <a:path extrusionOk="0" h="837739" w="1264512">
                <a:moveTo>
                  <a:pt x="0" y="0"/>
                </a:moveTo>
                <a:lnTo>
                  <a:pt x="1264511" y="0"/>
                </a:lnTo>
                <a:lnTo>
                  <a:pt x="1264511" y="837739"/>
                </a:lnTo>
                <a:lnTo>
                  <a:pt x="0" y="8377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52" name="Google Shape;552;p31"/>
          <p:cNvSpPr/>
          <p:nvPr/>
        </p:nvSpPr>
        <p:spPr>
          <a:xfrm>
            <a:off x="1517816" y="5830156"/>
            <a:ext cx="1264512" cy="837739"/>
          </a:xfrm>
          <a:custGeom>
            <a:rect b="b" l="l" r="r" t="t"/>
            <a:pathLst>
              <a:path extrusionOk="0" h="837739" w="1264512">
                <a:moveTo>
                  <a:pt x="0" y="0"/>
                </a:moveTo>
                <a:lnTo>
                  <a:pt x="1264511" y="0"/>
                </a:lnTo>
                <a:lnTo>
                  <a:pt x="1264511" y="837739"/>
                </a:lnTo>
                <a:lnTo>
                  <a:pt x="0" y="8377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53" name="Google Shape;553;p31"/>
          <p:cNvSpPr txBox="1"/>
          <p:nvPr/>
        </p:nvSpPr>
        <p:spPr>
          <a:xfrm>
            <a:off x="3362551" y="4310625"/>
            <a:ext cx="67338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Decrease any multicollinearity and account better for all outliers</a:t>
            </a:r>
            <a:endParaRPr sz="3100">
              <a:solidFill>
                <a:schemeClr val="accent4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554" name="Google Shape;55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09363" y="3074992"/>
            <a:ext cx="4698800" cy="5467737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31"/>
          <p:cNvSpPr txBox="1"/>
          <p:nvPr/>
        </p:nvSpPr>
        <p:spPr>
          <a:xfrm>
            <a:off x="3362551" y="5830150"/>
            <a:ext cx="67338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Narrow the scope of the project on specific types of counties </a:t>
            </a:r>
            <a:endParaRPr sz="3100">
              <a:solidFill>
                <a:schemeClr val="accent4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4575" y="-132775"/>
            <a:ext cx="18794977" cy="10572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1" name="Google Shape;561;p32"/>
          <p:cNvGrpSpPr/>
          <p:nvPr/>
        </p:nvGrpSpPr>
        <p:grpSpPr>
          <a:xfrm>
            <a:off x="1028700" y="974714"/>
            <a:ext cx="16230600" cy="8192910"/>
            <a:chOff x="0" y="-38100"/>
            <a:chExt cx="4274726" cy="2157804"/>
          </a:xfrm>
        </p:grpSpPr>
        <p:sp>
          <p:nvSpPr>
            <p:cNvPr id="562" name="Google Shape;562;p32"/>
            <p:cNvSpPr/>
            <p:nvPr/>
          </p:nvSpPr>
          <p:spPr>
            <a:xfrm>
              <a:off x="0" y="0"/>
              <a:ext cx="4274726" cy="2119704"/>
            </a:xfrm>
            <a:custGeom>
              <a:rect b="b" l="l" r="r" t="t"/>
              <a:pathLst>
                <a:path extrusionOk="0" h="2119704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095377"/>
                  </a:lnTo>
                  <a:cubicBezTo>
                    <a:pt x="4274726" y="2101829"/>
                    <a:pt x="4272163" y="2108016"/>
                    <a:pt x="4267601" y="2112578"/>
                  </a:cubicBezTo>
                  <a:cubicBezTo>
                    <a:pt x="4263039" y="2117141"/>
                    <a:pt x="4256851" y="2119704"/>
                    <a:pt x="4250399" y="2119704"/>
                  </a:cubicBezTo>
                  <a:lnTo>
                    <a:pt x="24327" y="2119704"/>
                  </a:lnTo>
                  <a:cubicBezTo>
                    <a:pt x="10891" y="2119704"/>
                    <a:pt x="0" y="2108812"/>
                    <a:pt x="0" y="2095377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>
                <a:alpha val="49803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2"/>
            <p:cNvSpPr txBox="1"/>
            <p:nvPr/>
          </p:nvSpPr>
          <p:spPr>
            <a:xfrm>
              <a:off x="0" y="-38100"/>
              <a:ext cx="4274726" cy="21578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4" name="Google Shape;564;p32"/>
          <p:cNvSpPr txBox="1"/>
          <p:nvPr/>
        </p:nvSpPr>
        <p:spPr>
          <a:xfrm>
            <a:off x="3217025" y="3092294"/>
            <a:ext cx="118539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solidFill>
                  <a:srgbClr val="347571"/>
                </a:solidFill>
                <a:latin typeface="Impact"/>
                <a:ea typeface="Impact"/>
                <a:cs typeface="Impact"/>
                <a:sym typeface="Impact"/>
              </a:rPr>
              <a:t>Thank you!</a:t>
            </a:r>
            <a:endParaRPr sz="3200"/>
          </a:p>
        </p:txBody>
      </p:sp>
      <p:sp>
        <p:nvSpPr>
          <p:cNvPr id="565" name="Google Shape;565;p32"/>
          <p:cNvSpPr txBox="1"/>
          <p:nvPr/>
        </p:nvSpPr>
        <p:spPr>
          <a:xfrm>
            <a:off x="2741626" y="5582500"/>
            <a:ext cx="13897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47571"/>
                </a:solidFill>
                <a:latin typeface="Impact"/>
                <a:ea typeface="Impact"/>
                <a:cs typeface="Impact"/>
                <a:sym typeface="Impact"/>
              </a:rPr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FE2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3"/>
          <p:cNvSpPr txBox="1"/>
          <p:nvPr/>
        </p:nvSpPr>
        <p:spPr>
          <a:xfrm>
            <a:off x="3816059" y="897835"/>
            <a:ext cx="106560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3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99">
                <a:solidFill>
                  <a:srgbClr val="347571"/>
                </a:solidFill>
                <a:latin typeface="Impact"/>
                <a:ea typeface="Impact"/>
                <a:cs typeface="Impact"/>
                <a:sym typeface="Impact"/>
              </a:rPr>
              <a:t>Agenda</a:t>
            </a:r>
            <a:endParaRPr/>
          </a:p>
        </p:txBody>
      </p:sp>
      <p:grpSp>
        <p:nvGrpSpPr>
          <p:cNvPr id="159" name="Google Shape;159;p13"/>
          <p:cNvGrpSpPr/>
          <p:nvPr/>
        </p:nvGrpSpPr>
        <p:grpSpPr>
          <a:xfrm>
            <a:off x="14795718" y="1408305"/>
            <a:ext cx="881807" cy="881807"/>
            <a:chOff x="0" y="0"/>
            <a:chExt cx="812800" cy="812800"/>
          </a:xfrm>
        </p:grpSpPr>
        <p:sp>
          <p:nvSpPr>
            <p:cNvPr id="160" name="Google Shape;160;p1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47571"/>
            </a:solidFill>
            <a:ln>
              <a:noFill/>
            </a:ln>
          </p:spPr>
        </p:sp>
        <p:sp>
          <p:nvSpPr>
            <p:cNvPr id="161" name="Google Shape;161;p13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" name="Google Shape;162;p13"/>
          <p:cNvGrpSpPr/>
          <p:nvPr/>
        </p:nvGrpSpPr>
        <p:grpSpPr>
          <a:xfrm>
            <a:off x="2711040" y="1137375"/>
            <a:ext cx="923503" cy="923503"/>
            <a:chOff x="0" y="0"/>
            <a:chExt cx="812800" cy="812800"/>
          </a:xfrm>
        </p:grpSpPr>
        <p:sp>
          <p:nvSpPr>
            <p:cNvPr id="163" name="Google Shape;163;p1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47571"/>
            </a:solidFill>
            <a:ln>
              <a:noFill/>
            </a:ln>
          </p:spPr>
        </p:sp>
        <p:sp>
          <p:nvSpPr>
            <p:cNvPr id="164" name="Google Shape;164;p13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5" name="Google Shape;165;p13"/>
          <p:cNvSpPr txBox="1"/>
          <p:nvPr/>
        </p:nvSpPr>
        <p:spPr>
          <a:xfrm>
            <a:off x="13358847" y="3949798"/>
            <a:ext cx="4132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47571"/>
                </a:solidFill>
                <a:latin typeface="Impact"/>
                <a:ea typeface="Impact"/>
                <a:cs typeface="Impact"/>
                <a:sym typeface="Impact"/>
              </a:rPr>
              <a:t>EDA/Insights</a:t>
            </a:r>
            <a:endParaRPr/>
          </a:p>
        </p:txBody>
      </p:sp>
      <p:sp>
        <p:nvSpPr>
          <p:cNvPr id="166" name="Google Shape;166;p13"/>
          <p:cNvSpPr txBox="1"/>
          <p:nvPr/>
        </p:nvSpPr>
        <p:spPr>
          <a:xfrm>
            <a:off x="12905597" y="4845357"/>
            <a:ext cx="3306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3"/>
          <p:cNvSpPr txBox="1"/>
          <p:nvPr/>
        </p:nvSpPr>
        <p:spPr>
          <a:xfrm>
            <a:off x="4403916" y="3949789"/>
            <a:ext cx="535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347571"/>
                </a:solidFill>
                <a:latin typeface="Impact"/>
                <a:ea typeface="Impact"/>
                <a:cs typeface="Impact"/>
                <a:sym typeface="Impact"/>
              </a:rPr>
              <a:t>INTRODUCTION </a:t>
            </a:r>
            <a:endParaRPr/>
          </a:p>
        </p:txBody>
      </p:sp>
      <p:sp>
        <p:nvSpPr>
          <p:cNvPr id="168" name="Google Shape;168;p13"/>
          <p:cNvSpPr txBox="1"/>
          <p:nvPr/>
        </p:nvSpPr>
        <p:spPr>
          <a:xfrm>
            <a:off x="3413316" y="4915736"/>
            <a:ext cx="3306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3"/>
          <p:cNvSpPr txBox="1"/>
          <p:nvPr/>
        </p:nvSpPr>
        <p:spPr>
          <a:xfrm>
            <a:off x="4431340" y="6804576"/>
            <a:ext cx="4277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347571"/>
                </a:solidFill>
                <a:latin typeface="Impact"/>
                <a:ea typeface="Impact"/>
                <a:cs typeface="Impact"/>
                <a:sym typeface="Impact"/>
              </a:rPr>
              <a:t>OUR PROCESS</a:t>
            </a:r>
            <a:endParaRPr/>
          </a:p>
        </p:txBody>
      </p:sp>
      <p:sp>
        <p:nvSpPr>
          <p:cNvPr id="170" name="Google Shape;170;p13"/>
          <p:cNvSpPr txBox="1"/>
          <p:nvPr/>
        </p:nvSpPr>
        <p:spPr>
          <a:xfrm>
            <a:off x="12724708" y="6890159"/>
            <a:ext cx="4277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47571"/>
                </a:solidFill>
                <a:latin typeface="Impact"/>
                <a:ea typeface="Impact"/>
                <a:cs typeface="Impact"/>
                <a:sym typeface="Impact"/>
              </a:rPr>
              <a:t>OUTCOMES</a:t>
            </a:r>
            <a:endParaRPr/>
          </a:p>
        </p:txBody>
      </p:sp>
      <p:sp>
        <p:nvSpPr>
          <p:cNvPr id="171" name="Google Shape;171;p13"/>
          <p:cNvSpPr txBox="1"/>
          <p:nvPr/>
        </p:nvSpPr>
        <p:spPr>
          <a:xfrm>
            <a:off x="4278940" y="7616009"/>
            <a:ext cx="3306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" name="Google Shape;172;p13"/>
          <p:cNvGrpSpPr/>
          <p:nvPr/>
        </p:nvGrpSpPr>
        <p:grpSpPr>
          <a:xfrm>
            <a:off x="-1119116" y="2172154"/>
            <a:ext cx="2147816" cy="2147816"/>
            <a:chOff x="0" y="0"/>
            <a:chExt cx="812800" cy="812800"/>
          </a:xfrm>
        </p:grpSpPr>
        <p:sp>
          <p:nvSpPr>
            <p:cNvPr id="173" name="Google Shape;173;p1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8E28A"/>
            </a:solidFill>
            <a:ln>
              <a:noFill/>
            </a:ln>
          </p:spPr>
        </p:sp>
        <p:sp>
          <p:nvSpPr>
            <p:cNvPr id="174" name="Google Shape;174;p13"/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5" name="Google Shape;175;p13"/>
          <p:cNvGrpSpPr/>
          <p:nvPr/>
        </p:nvGrpSpPr>
        <p:grpSpPr>
          <a:xfrm>
            <a:off x="17259300" y="7291725"/>
            <a:ext cx="2147816" cy="2147816"/>
            <a:chOff x="0" y="0"/>
            <a:chExt cx="812800" cy="812800"/>
          </a:xfrm>
        </p:grpSpPr>
        <p:sp>
          <p:nvSpPr>
            <p:cNvPr id="176" name="Google Shape;176;p1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5B276"/>
            </a:solidFill>
            <a:ln>
              <a:noFill/>
            </a:ln>
          </p:spPr>
        </p:sp>
        <p:sp>
          <p:nvSpPr>
            <p:cNvPr id="177" name="Google Shape;177;p13"/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8" name="Google Shape;17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2418" y="2849768"/>
            <a:ext cx="1858782" cy="23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7496" y="6423951"/>
            <a:ext cx="2885278" cy="23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08630" y="2946954"/>
            <a:ext cx="2797575" cy="2373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8050" y="6012347"/>
            <a:ext cx="1747526" cy="278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FE2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"/>
          <p:cNvSpPr txBox="1"/>
          <p:nvPr/>
        </p:nvSpPr>
        <p:spPr>
          <a:xfrm>
            <a:off x="7010022" y="1104217"/>
            <a:ext cx="9096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>
                <a:solidFill>
                  <a:srgbClr val="347571"/>
                </a:solidFill>
                <a:latin typeface="Impact"/>
                <a:ea typeface="Impact"/>
                <a:cs typeface="Impact"/>
                <a:sym typeface="Impact"/>
              </a:rPr>
              <a:t>Main Question</a:t>
            </a:r>
            <a:endParaRPr/>
          </a:p>
        </p:txBody>
      </p:sp>
      <p:sp>
        <p:nvSpPr>
          <p:cNvPr id="187" name="Google Shape;187;p14"/>
          <p:cNvSpPr txBox="1"/>
          <p:nvPr/>
        </p:nvSpPr>
        <p:spPr>
          <a:xfrm>
            <a:off x="8353947" y="4437308"/>
            <a:ext cx="6939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8" name="Google Shape;188;p14"/>
          <p:cNvGrpSpPr/>
          <p:nvPr/>
        </p:nvGrpSpPr>
        <p:grpSpPr>
          <a:xfrm>
            <a:off x="17450164" y="995415"/>
            <a:ext cx="1621476" cy="1621476"/>
            <a:chOff x="0" y="0"/>
            <a:chExt cx="812800" cy="812800"/>
          </a:xfrm>
        </p:grpSpPr>
        <p:sp>
          <p:nvSpPr>
            <p:cNvPr id="189" name="Google Shape;189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47571"/>
            </a:solidFill>
            <a:ln>
              <a:noFill/>
            </a:ln>
          </p:spPr>
        </p:sp>
        <p:sp>
          <p:nvSpPr>
            <p:cNvPr id="190" name="Google Shape;190;p14"/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" name="Google Shape;191;p14"/>
          <p:cNvGrpSpPr/>
          <p:nvPr/>
        </p:nvGrpSpPr>
        <p:grpSpPr>
          <a:xfrm>
            <a:off x="435924" y="4870372"/>
            <a:ext cx="1185551" cy="1185551"/>
            <a:chOff x="0" y="0"/>
            <a:chExt cx="812800" cy="812800"/>
          </a:xfrm>
        </p:grpSpPr>
        <p:sp>
          <p:nvSpPr>
            <p:cNvPr id="192" name="Google Shape;192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47571"/>
            </a:solidFill>
            <a:ln>
              <a:noFill/>
            </a:ln>
          </p:spPr>
        </p:sp>
        <p:sp>
          <p:nvSpPr>
            <p:cNvPr id="193" name="Google Shape;193;p14"/>
            <p:cNvSpPr txBox="1"/>
            <p:nvPr/>
          </p:nvSpPr>
          <p:spPr>
            <a:xfrm>
              <a:off x="127000" y="88900"/>
              <a:ext cx="558800" cy="59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" name="Google Shape;194;p14"/>
          <p:cNvGrpSpPr/>
          <p:nvPr/>
        </p:nvGrpSpPr>
        <p:grpSpPr>
          <a:xfrm>
            <a:off x="6156383" y="1028700"/>
            <a:ext cx="777443" cy="777443"/>
            <a:chOff x="0" y="0"/>
            <a:chExt cx="812800" cy="812800"/>
          </a:xfrm>
        </p:grpSpPr>
        <p:sp>
          <p:nvSpPr>
            <p:cNvPr id="195" name="Google Shape;195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8E28A"/>
            </a:solidFill>
            <a:ln>
              <a:noFill/>
            </a:ln>
          </p:spPr>
        </p:sp>
        <p:sp>
          <p:nvSpPr>
            <p:cNvPr id="196" name="Google Shape;196;p14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7" name="Google Shape;197;p14"/>
          <p:cNvGrpSpPr/>
          <p:nvPr/>
        </p:nvGrpSpPr>
        <p:grpSpPr>
          <a:xfrm>
            <a:off x="15926673" y="8259974"/>
            <a:ext cx="777453" cy="777453"/>
            <a:chOff x="0" y="0"/>
            <a:chExt cx="812800" cy="812800"/>
          </a:xfrm>
        </p:grpSpPr>
        <p:sp>
          <p:nvSpPr>
            <p:cNvPr id="198" name="Google Shape;198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8E28A"/>
            </a:solidFill>
            <a:ln>
              <a:noFill/>
            </a:ln>
          </p:spPr>
        </p:sp>
        <p:sp>
          <p:nvSpPr>
            <p:cNvPr id="199" name="Google Shape;199;p14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0" name="Google Shape;20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826" y="1100026"/>
            <a:ext cx="5847899" cy="872625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4"/>
          <p:cNvSpPr txBox="1"/>
          <p:nvPr/>
        </p:nvSpPr>
        <p:spPr>
          <a:xfrm>
            <a:off x="7280325" y="3463275"/>
            <a:ext cx="8749800" cy="49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How do 5 years of historical data (2017-2021) on various U.S. census features, </a:t>
            </a:r>
            <a:r>
              <a:rPr lang="en-US" sz="47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affect</a:t>
            </a:r>
            <a:r>
              <a:rPr lang="en-US" sz="47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r>
              <a:rPr lang="en-US" sz="4700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future median household income </a:t>
            </a:r>
            <a:r>
              <a:rPr lang="en-US" sz="47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values?</a:t>
            </a:r>
            <a:endParaRPr sz="47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FE2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15"/>
          <p:cNvGrpSpPr/>
          <p:nvPr/>
        </p:nvGrpSpPr>
        <p:grpSpPr>
          <a:xfrm>
            <a:off x="2730435" y="734539"/>
            <a:ext cx="832104" cy="950976"/>
            <a:chOff x="0" y="0"/>
            <a:chExt cx="711200" cy="812800"/>
          </a:xfrm>
        </p:grpSpPr>
        <p:sp>
          <p:nvSpPr>
            <p:cNvPr id="207" name="Google Shape;207;p15"/>
            <p:cNvSpPr/>
            <p:nvPr/>
          </p:nvSpPr>
          <p:spPr>
            <a:xfrm>
              <a:off x="0" y="0"/>
              <a:ext cx="711200" cy="812800"/>
            </a:xfrm>
            <a:custGeom>
              <a:rect b="b" l="l" r="r" t="t"/>
              <a:pathLst>
                <a:path extrusionOk="0" h="812800" w="711200">
                  <a:moveTo>
                    <a:pt x="355600" y="0"/>
                  </a:moveTo>
                  <a:lnTo>
                    <a:pt x="499725" y="159329"/>
                  </a:lnTo>
                  <a:lnTo>
                    <a:pt x="711200" y="203200"/>
                  </a:lnTo>
                  <a:lnTo>
                    <a:pt x="643849" y="406400"/>
                  </a:lnTo>
                  <a:lnTo>
                    <a:pt x="711200" y="609600"/>
                  </a:lnTo>
                  <a:lnTo>
                    <a:pt x="499725" y="653471"/>
                  </a:lnTo>
                  <a:lnTo>
                    <a:pt x="355600" y="812800"/>
                  </a:lnTo>
                  <a:lnTo>
                    <a:pt x="211475" y="653471"/>
                  </a:lnTo>
                  <a:lnTo>
                    <a:pt x="0" y="609600"/>
                  </a:lnTo>
                  <a:lnTo>
                    <a:pt x="67351" y="406400"/>
                  </a:lnTo>
                  <a:lnTo>
                    <a:pt x="0" y="203200"/>
                  </a:lnTo>
                  <a:lnTo>
                    <a:pt x="211475" y="159329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35B276"/>
            </a:solidFill>
            <a:ln>
              <a:noFill/>
            </a:ln>
          </p:spPr>
        </p:sp>
        <p:sp>
          <p:nvSpPr>
            <p:cNvPr id="208" name="Google Shape;208;p15"/>
            <p:cNvSpPr txBox="1"/>
            <p:nvPr/>
          </p:nvSpPr>
          <p:spPr>
            <a:xfrm>
              <a:off x="88900" y="127000"/>
              <a:ext cx="533400" cy="5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" name="Google Shape;209;p15"/>
          <p:cNvGrpSpPr/>
          <p:nvPr/>
        </p:nvGrpSpPr>
        <p:grpSpPr>
          <a:xfrm>
            <a:off x="-722374" y="2815542"/>
            <a:ext cx="1444732" cy="1651122"/>
            <a:chOff x="0" y="0"/>
            <a:chExt cx="711200" cy="812800"/>
          </a:xfrm>
        </p:grpSpPr>
        <p:sp>
          <p:nvSpPr>
            <p:cNvPr id="210" name="Google Shape;210;p15"/>
            <p:cNvSpPr/>
            <p:nvPr/>
          </p:nvSpPr>
          <p:spPr>
            <a:xfrm>
              <a:off x="0" y="0"/>
              <a:ext cx="711200" cy="812800"/>
            </a:xfrm>
            <a:custGeom>
              <a:rect b="b" l="l" r="r" t="t"/>
              <a:pathLst>
                <a:path extrusionOk="0" h="812800" w="711200">
                  <a:moveTo>
                    <a:pt x="355600" y="0"/>
                  </a:moveTo>
                  <a:lnTo>
                    <a:pt x="499725" y="159329"/>
                  </a:lnTo>
                  <a:lnTo>
                    <a:pt x="711200" y="203200"/>
                  </a:lnTo>
                  <a:lnTo>
                    <a:pt x="643849" y="406400"/>
                  </a:lnTo>
                  <a:lnTo>
                    <a:pt x="711200" y="609600"/>
                  </a:lnTo>
                  <a:lnTo>
                    <a:pt x="499725" y="653471"/>
                  </a:lnTo>
                  <a:lnTo>
                    <a:pt x="355600" y="812800"/>
                  </a:lnTo>
                  <a:lnTo>
                    <a:pt x="211475" y="653471"/>
                  </a:lnTo>
                  <a:lnTo>
                    <a:pt x="0" y="609600"/>
                  </a:lnTo>
                  <a:lnTo>
                    <a:pt x="67351" y="406400"/>
                  </a:lnTo>
                  <a:lnTo>
                    <a:pt x="0" y="203200"/>
                  </a:lnTo>
                  <a:lnTo>
                    <a:pt x="211475" y="159329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35B276"/>
            </a:solidFill>
            <a:ln>
              <a:noFill/>
            </a:ln>
          </p:spPr>
        </p:sp>
        <p:sp>
          <p:nvSpPr>
            <p:cNvPr id="211" name="Google Shape;211;p15"/>
            <p:cNvSpPr txBox="1"/>
            <p:nvPr/>
          </p:nvSpPr>
          <p:spPr>
            <a:xfrm>
              <a:off x="88900" y="127000"/>
              <a:ext cx="533400" cy="5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" name="Google Shape;212;p15"/>
          <p:cNvGrpSpPr/>
          <p:nvPr/>
        </p:nvGrpSpPr>
        <p:grpSpPr>
          <a:xfrm>
            <a:off x="14221150" y="1385520"/>
            <a:ext cx="893917" cy="893917"/>
            <a:chOff x="0" y="0"/>
            <a:chExt cx="812800" cy="812800"/>
          </a:xfrm>
        </p:grpSpPr>
        <p:sp>
          <p:nvSpPr>
            <p:cNvPr id="213" name="Google Shape;213;p1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47571"/>
            </a:solidFill>
            <a:ln>
              <a:noFill/>
            </a:ln>
          </p:spPr>
        </p:sp>
        <p:sp>
          <p:nvSpPr>
            <p:cNvPr id="214" name="Google Shape;214;p1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" name="Google Shape;215;p15"/>
          <p:cNvGrpSpPr/>
          <p:nvPr/>
        </p:nvGrpSpPr>
        <p:grpSpPr>
          <a:xfrm>
            <a:off x="198539" y="5277300"/>
            <a:ext cx="1007791" cy="1007791"/>
            <a:chOff x="0" y="0"/>
            <a:chExt cx="812800" cy="812800"/>
          </a:xfrm>
        </p:grpSpPr>
        <p:sp>
          <p:nvSpPr>
            <p:cNvPr id="216" name="Google Shape;216;p1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8E28A"/>
            </a:solidFill>
            <a:ln>
              <a:noFill/>
            </a:ln>
          </p:spPr>
        </p:sp>
        <p:sp>
          <p:nvSpPr>
            <p:cNvPr id="217" name="Google Shape;217;p15"/>
            <p:cNvSpPr txBox="1"/>
            <p:nvPr/>
          </p:nvSpPr>
          <p:spPr>
            <a:xfrm>
              <a:off x="190500" y="152400"/>
              <a:ext cx="431700" cy="4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" name="Google Shape;218;p15"/>
          <p:cNvGrpSpPr/>
          <p:nvPr/>
        </p:nvGrpSpPr>
        <p:grpSpPr>
          <a:xfrm>
            <a:off x="16291721" y="5277310"/>
            <a:ext cx="547096" cy="478709"/>
            <a:chOff x="0" y="0"/>
            <a:chExt cx="812800" cy="711200"/>
          </a:xfrm>
        </p:grpSpPr>
        <p:sp>
          <p:nvSpPr>
            <p:cNvPr id="219" name="Google Shape;219;p15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8E28A"/>
            </a:solidFill>
            <a:ln>
              <a:noFill/>
            </a:ln>
          </p:spPr>
        </p:sp>
        <p:sp>
          <p:nvSpPr>
            <p:cNvPr id="220" name="Google Shape;220;p15"/>
            <p:cNvSpPr txBox="1"/>
            <p:nvPr/>
          </p:nvSpPr>
          <p:spPr>
            <a:xfrm>
              <a:off x="127000" y="292100"/>
              <a:ext cx="5589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1" name="Google Shape;221;p15"/>
          <p:cNvSpPr txBox="1"/>
          <p:nvPr/>
        </p:nvSpPr>
        <p:spPr>
          <a:xfrm>
            <a:off x="850796" y="363594"/>
            <a:ext cx="16586400" cy="16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999">
                <a:solidFill>
                  <a:srgbClr val="347571"/>
                </a:solidFill>
                <a:latin typeface="Impact"/>
                <a:ea typeface="Impact"/>
                <a:cs typeface="Impact"/>
                <a:sym typeface="Impact"/>
              </a:rPr>
              <a:t>Our Dataset</a:t>
            </a:r>
            <a:endParaRPr/>
          </a:p>
        </p:txBody>
      </p:sp>
      <p:sp>
        <p:nvSpPr>
          <p:cNvPr id="222" name="Google Shape;222;p15"/>
          <p:cNvSpPr txBox="1"/>
          <p:nvPr/>
        </p:nvSpPr>
        <p:spPr>
          <a:xfrm>
            <a:off x="722350" y="2050326"/>
            <a:ext cx="16586400" cy="76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27050" lvl="1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700"/>
              <a:buFont typeface="Impact"/>
              <a:buChar char="◆"/>
            </a:pPr>
            <a:r>
              <a:rPr lang="en-US" sz="47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Atlas of Rural and Small-Town America from USDA</a:t>
            </a:r>
            <a:endParaRPr sz="47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527050" lvl="1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700"/>
              <a:buFont typeface="Impact"/>
              <a:buChar char="◆"/>
            </a:pPr>
            <a:r>
              <a:rPr lang="en-US" sz="47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Target Variable:    </a:t>
            </a:r>
            <a:r>
              <a:rPr lang="en-US" sz="4700">
                <a:solidFill>
                  <a:schemeClr val="accent3"/>
                </a:solidFill>
                <a:latin typeface="Impact"/>
                <a:ea typeface="Impact"/>
                <a:cs typeface="Impact"/>
                <a:sym typeface="Impact"/>
              </a:rPr>
              <a:t>median household income</a:t>
            </a:r>
            <a:endParaRPr sz="4700">
              <a:solidFill>
                <a:schemeClr val="accent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527050" lvl="1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700"/>
              <a:buFont typeface="Impact"/>
              <a:buChar char="◆"/>
            </a:pPr>
            <a:r>
              <a:rPr lang="en-US" sz="47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4 datasets:     </a:t>
            </a:r>
            <a:r>
              <a:rPr lang="en-US" sz="4700">
                <a:solidFill>
                  <a:schemeClr val="accent3"/>
                </a:solidFill>
                <a:latin typeface="Impact"/>
                <a:ea typeface="Impact"/>
                <a:cs typeface="Impact"/>
                <a:sym typeface="Impact"/>
              </a:rPr>
              <a:t>jobs, income, people, and veterans</a:t>
            </a:r>
            <a:endParaRPr sz="4700">
              <a:solidFill>
                <a:schemeClr val="accent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527050" lvl="2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700"/>
              <a:buFont typeface="Impact"/>
              <a:buChar char="●"/>
            </a:pPr>
            <a:r>
              <a:rPr lang="en-US" sz="47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merged using common identifiers:  </a:t>
            </a:r>
            <a:r>
              <a:rPr lang="en-US" sz="4700">
                <a:solidFill>
                  <a:schemeClr val="accent3"/>
                </a:solidFill>
                <a:latin typeface="Impact"/>
                <a:ea typeface="Impact"/>
                <a:cs typeface="Impact"/>
                <a:sym typeface="Impact"/>
              </a:rPr>
              <a:t>FIPS, State, and County</a:t>
            </a:r>
            <a:endParaRPr sz="4700">
              <a:solidFill>
                <a:schemeClr val="accent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52705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700"/>
              <a:buFont typeface="Impact"/>
              <a:buChar char="◆"/>
            </a:pPr>
            <a:r>
              <a:rPr lang="en-US" sz="47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173 N/A values</a:t>
            </a:r>
            <a:endParaRPr sz="47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527050" lvl="1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700"/>
              <a:buFont typeface="Impact"/>
              <a:buChar char="◆"/>
            </a:pPr>
            <a:r>
              <a:rPr lang="en-US" sz="47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3279 observations</a:t>
            </a:r>
            <a:endParaRPr sz="47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527050" lvl="1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700"/>
              <a:buFont typeface="Impact"/>
              <a:buChar char="◆"/>
            </a:pPr>
            <a:r>
              <a:rPr lang="en-US" sz="47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215 predictor variables</a:t>
            </a:r>
            <a:endParaRPr sz="47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47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23" name="Google Shape;22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41322" y="363609"/>
            <a:ext cx="2107050" cy="2026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FE2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6"/>
          <p:cNvSpPr txBox="1"/>
          <p:nvPr/>
        </p:nvSpPr>
        <p:spPr>
          <a:xfrm>
            <a:off x="8317369" y="279250"/>
            <a:ext cx="2435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>
                <a:solidFill>
                  <a:srgbClr val="347571"/>
                </a:solidFill>
                <a:latin typeface="Impact"/>
                <a:ea typeface="Impact"/>
                <a:cs typeface="Impact"/>
                <a:sym typeface="Impact"/>
              </a:rPr>
              <a:t>EDA</a:t>
            </a:r>
            <a:endParaRPr/>
          </a:p>
        </p:txBody>
      </p:sp>
      <p:grpSp>
        <p:nvGrpSpPr>
          <p:cNvPr id="229" name="Google Shape;229;p16"/>
          <p:cNvGrpSpPr/>
          <p:nvPr/>
        </p:nvGrpSpPr>
        <p:grpSpPr>
          <a:xfrm>
            <a:off x="16637956" y="891780"/>
            <a:ext cx="832104" cy="950976"/>
            <a:chOff x="0" y="0"/>
            <a:chExt cx="711200" cy="812800"/>
          </a:xfrm>
        </p:grpSpPr>
        <p:sp>
          <p:nvSpPr>
            <p:cNvPr id="230" name="Google Shape;230;p16"/>
            <p:cNvSpPr/>
            <p:nvPr/>
          </p:nvSpPr>
          <p:spPr>
            <a:xfrm>
              <a:off x="0" y="0"/>
              <a:ext cx="711200" cy="812800"/>
            </a:xfrm>
            <a:custGeom>
              <a:rect b="b" l="l" r="r" t="t"/>
              <a:pathLst>
                <a:path extrusionOk="0" h="812800" w="711200">
                  <a:moveTo>
                    <a:pt x="355600" y="0"/>
                  </a:moveTo>
                  <a:lnTo>
                    <a:pt x="499725" y="159329"/>
                  </a:lnTo>
                  <a:lnTo>
                    <a:pt x="711200" y="203200"/>
                  </a:lnTo>
                  <a:lnTo>
                    <a:pt x="643849" y="406400"/>
                  </a:lnTo>
                  <a:lnTo>
                    <a:pt x="711200" y="609600"/>
                  </a:lnTo>
                  <a:lnTo>
                    <a:pt x="499725" y="653471"/>
                  </a:lnTo>
                  <a:lnTo>
                    <a:pt x="355600" y="812800"/>
                  </a:lnTo>
                  <a:lnTo>
                    <a:pt x="211475" y="653471"/>
                  </a:lnTo>
                  <a:lnTo>
                    <a:pt x="0" y="609600"/>
                  </a:lnTo>
                  <a:lnTo>
                    <a:pt x="67351" y="406400"/>
                  </a:lnTo>
                  <a:lnTo>
                    <a:pt x="0" y="203200"/>
                  </a:lnTo>
                  <a:lnTo>
                    <a:pt x="211475" y="159329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35B276"/>
            </a:solidFill>
            <a:ln>
              <a:noFill/>
            </a:ln>
          </p:spPr>
        </p:sp>
        <p:sp>
          <p:nvSpPr>
            <p:cNvPr id="231" name="Google Shape;231;p16"/>
            <p:cNvSpPr txBox="1"/>
            <p:nvPr/>
          </p:nvSpPr>
          <p:spPr>
            <a:xfrm>
              <a:off x="88900" y="127000"/>
              <a:ext cx="533400" cy="5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Google Shape;232;p16"/>
          <p:cNvGrpSpPr/>
          <p:nvPr/>
        </p:nvGrpSpPr>
        <p:grpSpPr>
          <a:xfrm>
            <a:off x="16286574" y="8767357"/>
            <a:ext cx="1534841" cy="1754104"/>
            <a:chOff x="0" y="0"/>
            <a:chExt cx="711200" cy="812800"/>
          </a:xfrm>
        </p:grpSpPr>
        <p:sp>
          <p:nvSpPr>
            <p:cNvPr id="233" name="Google Shape;233;p16"/>
            <p:cNvSpPr/>
            <p:nvPr/>
          </p:nvSpPr>
          <p:spPr>
            <a:xfrm>
              <a:off x="0" y="0"/>
              <a:ext cx="711200" cy="812800"/>
            </a:xfrm>
            <a:custGeom>
              <a:rect b="b" l="l" r="r" t="t"/>
              <a:pathLst>
                <a:path extrusionOk="0" h="812800" w="711200">
                  <a:moveTo>
                    <a:pt x="355600" y="0"/>
                  </a:moveTo>
                  <a:lnTo>
                    <a:pt x="499725" y="159329"/>
                  </a:lnTo>
                  <a:lnTo>
                    <a:pt x="711200" y="203200"/>
                  </a:lnTo>
                  <a:lnTo>
                    <a:pt x="643849" y="406400"/>
                  </a:lnTo>
                  <a:lnTo>
                    <a:pt x="711200" y="609600"/>
                  </a:lnTo>
                  <a:lnTo>
                    <a:pt x="499725" y="653471"/>
                  </a:lnTo>
                  <a:lnTo>
                    <a:pt x="355600" y="812800"/>
                  </a:lnTo>
                  <a:lnTo>
                    <a:pt x="211475" y="653471"/>
                  </a:lnTo>
                  <a:lnTo>
                    <a:pt x="0" y="609600"/>
                  </a:lnTo>
                  <a:lnTo>
                    <a:pt x="67351" y="406400"/>
                  </a:lnTo>
                  <a:lnTo>
                    <a:pt x="0" y="203200"/>
                  </a:lnTo>
                  <a:lnTo>
                    <a:pt x="211475" y="159329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35B276"/>
            </a:solidFill>
            <a:ln>
              <a:noFill/>
            </a:ln>
          </p:spPr>
        </p:sp>
        <p:sp>
          <p:nvSpPr>
            <p:cNvPr id="234" name="Google Shape;234;p16"/>
            <p:cNvSpPr txBox="1"/>
            <p:nvPr/>
          </p:nvSpPr>
          <p:spPr>
            <a:xfrm>
              <a:off x="88900" y="127000"/>
              <a:ext cx="533400" cy="5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" name="Google Shape;235;p16"/>
          <p:cNvGrpSpPr/>
          <p:nvPr/>
        </p:nvGrpSpPr>
        <p:grpSpPr>
          <a:xfrm>
            <a:off x="202541" y="7342191"/>
            <a:ext cx="609275" cy="609275"/>
            <a:chOff x="0" y="0"/>
            <a:chExt cx="812800" cy="812800"/>
          </a:xfrm>
        </p:grpSpPr>
        <p:sp>
          <p:nvSpPr>
            <p:cNvPr id="236" name="Google Shape;236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5B276"/>
            </a:solidFill>
            <a:ln>
              <a:noFill/>
            </a:ln>
          </p:spPr>
        </p:sp>
        <p:sp>
          <p:nvSpPr>
            <p:cNvPr id="237" name="Google Shape;237;p16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8" name="Google Shape;238;p16"/>
          <p:cNvGrpSpPr/>
          <p:nvPr/>
        </p:nvGrpSpPr>
        <p:grpSpPr>
          <a:xfrm>
            <a:off x="11490575" y="737126"/>
            <a:ext cx="547096" cy="609285"/>
            <a:chOff x="0" y="0"/>
            <a:chExt cx="812800" cy="711200"/>
          </a:xfrm>
        </p:grpSpPr>
        <p:sp>
          <p:nvSpPr>
            <p:cNvPr id="239" name="Google Shape;239;p16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8E28A"/>
            </a:solidFill>
            <a:ln>
              <a:noFill/>
            </a:ln>
          </p:spPr>
        </p:sp>
        <p:sp>
          <p:nvSpPr>
            <p:cNvPr id="240" name="Google Shape;240;p16"/>
            <p:cNvSpPr txBox="1"/>
            <p:nvPr/>
          </p:nvSpPr>
          <p:spPr>
            <a:xfrm>
              <a:off x="127000" y="292100"/>
              <a:ext cx="5589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" name="Google Shape;241;p16"/>
          <p:cNvGrpSpPr/>
          <p:nvPr/>
        </p:nvGrpSpPr>
        <p:grpSpPr>
          <a:xfrm>
            <a:off x="2681395" y="1065296"/>
            <a:ext cx="777443" cy="777443"/>
            <a:chOff x="0" y="0"/>
            <a:chExt cx="812800" cy="812800"/>
          </a:xfrm>
        </p:grpSpPr>
        <p:sp>
          <p:nvSpPr>
            <p:cNvPr id="242" name="Google Shape;242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47571"/>
            </a:solidFill>
            <a:ln>
              <a:noFill/>
            </a:ln>
          </p:spPr>
        </p:sp>
        <p:sp>
          <p:nvSpPr>
            <p:cNvPr id="243" name="Google Shape;243;p16"/>
            <p:cNvSpPr txBox="1"/>
            <p:nvPr/>
          </p:nvSpPr>
          <p:spPr>
            <a:xfrm>
              <a:off x="190500" y="152400"/>
              <a:ext cx="431700" cy="4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4" name="Google Shape;24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6679" y="1972450"/>
            <a:ext cx="12152195" cy="8009749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5" name="Google Shape;245;p16"/>
          <p:cNvSpPr txBox="1"/>
          <p:nvPr/>
        </p:nvSpPr>
        <p:spPr>
          <a:xfrm>
            <a:off x="659425" y="2036875"/>
            <a:ext cx="3311700" cy="20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46" name="Google Shape;24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726" y="279248"/>
            <a:ext cx="1534850" cy="244852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6"/>
          <p:cNvSpPr txBox="1"/>
          <p:nvPr/>
        </p:nvSpPr>
        <p:spPr>
          <a:xfrm>
            <a:off x="811825" y="3429000"/>
            <a:ext cx="2989800" cy="18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before cleaning</a:t>
            </a:r>
            <a:endParaRPr sz="31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100"/>
              <a:buFont typeface="Impact"/>
              <a:buChar char="-"/>
            </a:pPr>
            <a:r>
              <a:rPr lang="en-US" sz="31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215 features </a:t>
            </a:r>
            <a:endParaRPr sz="31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after cleaning</a:t>
            </a:r>
            <a:endParaRPr sz="31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100"/>
              <a:buFont typeface="Impact"/>
              <a:buChar char="-"/>
            </a:pPr>
            <a:r>
              <a:rPr lang="en-US" sz="31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98 features</a:t>
            </a:r>
            <a:endParaRPr sz="31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FE2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7"/>
          <p:cNvSpPr txBox="1"/>
          <p:nvPr/>
        </p:nvSpPr>
        <p:spPr>
          <a:xfrm>
            <a:off x="8317369" y="279250"/>
            <a:ext cx="2435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>
                <a:solidFill>
                  <a:srgbClr val="347571"/>
                </a:solidFill>
                <a:latin typeface="Impact"/>
                <a:ea typeface="Impact"/>
                <a:cs typeface="Impact"/>
                <a:sym typeface="Impact"/>
              </a:rPr>
              <a:t>EDA</a:t>
            </a:r>
            <a:endParaRPr/>
          </a:p>
        </p:txBody>
      </p:sp>
      <p:grpSp>
        <p:nvGrpSpPr>
          <p:cNvPr id="253" name="Google Shape;253;p17"/>
          <p:cNvGrpSpPr/>
          <p:nvPr/>
        </p:nvGrpSpPr>
        <p:grpSpPr>
          <a:xfrm>
            <a:off x="16637956" y="891780"/>
            <a:ext cx="832095" cy="950965"/>
            <a:chOff x="0" y="0"/>
            <a:chExt cx="711200" cy="812800"/>
          </a:xfrm>
        </p:grpSpPr>
        <p:sp>
          <p:nvSpPr>
            <p:cNvPr id="254" name="Google Shape;254;p17"/>
            <p:cNvSpPr/>
            <p:nvPr/>
          </p:nvSpPr>
          <p:spPr>
            <a:xfrm>
              <a:off x="0" y="0"/>
              <a:ext cx="711200" cy="812800"/>
            </a:xfrm>
            <a:custGeom>
              <a:rect b="b" l="l" r="r" t="t"/>
              <a:pathLst>
                <a:path extrusionOk="0" h="812800" w="711200">
                  <a:moveTo>
                    <a:pt x="355600" y="0"/>
                  </a:moveTo>
                  <a:lnTo>
                    <a:pt x="499725" y="159329"/>
                  </a:lnTo>
                  <a:lnTo>
                    <a:pt x="711200" y="203200"/>
                  </a:lnTo>
                  <a:lnTo>
                    <a:pt x="643849" y="406400"/>
                  </a:lnTo>
                  <a:lnTo>
                    <a:pt x="711200" y="609600"/>
                  </a:lnTo>
                  <a:lnTo>
                    <a:pt x="499725" y="653471"/>
                  </a:lnTo>
                  <a:lnTo>
                    <a:pt x="355600" y="812800"/>
                  </a:lnTo>
                  <a:lnTo>
                    <a:pt x="211475" y="653471"/>
                  </a:lnTo>
                  <a:lnTo>
                    <a:pt x="0" y="609600"/>
                  </a:lnTo>
                  <a:lnTo>
                    <a:pt x="67351" y="406400"/>
                  </a:lnTo>
                  <a:lnTo>
                    <a:pt x="0" y="203200"/>
                  </a:lnTo>
                  <a:lnTo>
                    <a:pt x="211475" y="159329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35B276"/>
            </a:solidFill>
            <a:ln>
              <a:noFill/>
            </a:ln>
          </p:spPr>
        </p:sp>
        <p:sp>
          <p:nvSpPr>
            <p:cNvPr id="255" name="Google Shape;255;p17"/>
            <p:cNvSpPr txBox="1"/>
            <p:nvPr/>
          </p:nvSpPr>
          <p:spPr>
            <a:xfrm>
              <a:off x="88900" y="127000"/>
              <a:ext cx="533400" cy="52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" name="Google Shape;256;p17"/>
          <p:cNvGrpSpPr/>
          <p:nvPr/>
        </p:nvGrpSpPr>
        <p:grpSpPr>
          <a:xfrm>
            <a:off x="-168796" y="9677728"/>
            <a:ext cx="609275" cy="609275"/>
            <a:chOff x="0" y="0"/>
            <a:chExt cx="812800" cy="812800"/>
          </a:xfrm>
        </p:grpSpPr>
        <p:sp>
          <p:nvSpPr>
            <p:cNvPr id="257" name="Google Shape;257;p1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5B276"/>
            </a:solidFill>
            <a:ln>
              <a:noFill/>
            </a:ln>
          </p:spPr>
        </p:sp>
        <p:sp>
          <p:nvSpPr>
            <p:cNvPr id="258" name="Google Shape;258;p1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9" name="Google Shape;259;p17"/>
          <p:cNvGrpSpPr/>
          <p:nvPr/>
        </p:nvGrpSpPr>
        <p:grpSpPr>
          <a:xfrm>
            <a:off x="1654432" y="737133"/>
            <a:ext cx="777453" cy="777453"/>
            <a:chOff x="0" y="0"/>
            <a:chExt cx="812800" cy="812800"/>
          </a:xfrm>
        </p:grpSpPr>
        <p:sp>
          <p:nvSpPr>
            <p:cNvPr id="260" name="Google Shape;260;p1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47571"/>
            </a:solidFill>
            <a:ln>
              <a:noFill/>
            </a:ln>
          </p:spPr>
        </p:sp>
        <p:sp>
          <p:nvSpPr>
            <p:cNvPr id="261" name="Google Shape;261;p17"/>
            <p:cNvSpPr txBox="1"/>
            <p:nvPr/>
          </p:nvSpPr>
          <p:spPr>
            <a:xfrm>
              <a:off x="190500" y="152400"/>
              <a:ext cx="431800" cy="4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2" name="Google Shape;2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6675" y="2237363"/>
            <a:ext cx="7442301" cy="6717553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3" name="Google Shape;26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800" y="2237375"/>
            <a:ext cx="8062000" cy="6717549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64" name="Google Shape;264;p17"/>
          <p:cNvGrpSpPr/>
          <p:nvPr/>
        </p:nvGrpSpPr>
        <p:grpSpPr>
          <a:xfrm>
            <a:off x="16753149" y="8532907"/>
            <a:ext cx="1534841" cy="1754104"/>
            <a:chOff x="0" y="0"/>
            <a:chExt cx="711200" cy="812800"/>
          </a:xfrm>
        </p:grpSpPr>
        <p:sp>
          <p:nvSpPr>
            <p:cNvPr id="265" name="Google Shape;265;p17"/>
            <p:cNvSpPr/>
            <p:nvPr/>
          </p:nvSpPr>
          <p:spPr>
            <a:xfrm>
              <a:off x="0" y="0"/>
              <a:ext cx="711200" cy="812800"/>
            </a:xfrm>
            <a:custGeom>
              <a:rect b="b" l="l" r="r" t="t"/>
              <a:pathLst>
                <a:path extrusionOk="0" h="812800" w="711200">
                  <a:moveTo>
                    <a:pt x="355600" y="0"/>
                  </a:moveTo>
                  <a:lnTo>
                    <a:pt x="499725" y="159329"/>
                  </a:lnTo>
                  <a:lnTo>
                    <a:pt x="711200" y="203200"/>
                  </a:lnTo>
                  <a:lnTo>
                    <a:pt x="643849" y="406400"/>
                  </a:lnTo>
                  <a:lnTo>
                    <a:pt x="711200" y="609600"/>
                  </a:lnTo>
                  <a:lnTo>
                    <a:pt x="499725" y="653471"/>
                  </a:lnTo>
                  <a:lnTo>
                    <a:pt x="355600" y="812800"/>
                  </a:lnTo>
                  <a:lnTo>
                    <a:pt x="211475" y="653471"/>
                  </a:lnTo>
                  <a:lnTo>
                    <a:pt x="0" y="609600"/>
                  </a:lnTo>
                  <a:lnTo>
                    <a:pt x="67351" y="406400"/>
                  </a:lnTo>
                  <a:lnTo>
                    <a:pt x="0" y="203200"/>
                  </a:lnTo>
                  <a:lnTo>
                    <a:pt x="211475" y="159329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35B276"/>
            </a:solidFill>
            <a:ln>
              <a:noFill/>
            </a:ln>
          </p:spPr>
        </p:sp>
        <p:sp>
          <p:nvSpPr>
            <p:cNvPr id="266" name="Google Shape;266;p17"/>
            <p:cNvSpPr txBox="1"/>
            <p:nvPr/>
          </p:nvSpPr>
          <p:spPr>
            <a:xfrm>
              <a:off x="88900" y="127000"/>
              <a:ext cx="533400" cy="52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7" name="Google Shape;267;p17"/>
          <p:cNvSpPr/>
          <p:nvPr/>
        </p:nvSpPr>
        <p:spPr>
          <a:xfrm>
            <a:off x="8508513" y="4835750"/>
            <a:ext cx="1806300" cy="35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68" name="Google Shape;268;p17"/>
          <p:cNvSpPr txBox="1"/>
          <p:nvPr/>
        </p:nvSpPr>
        <p:spPr>
          <a:xfrm>
            <a:off x="3715350" y="1514575"/>
            <a:ext cx="12309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Before</a:t>
            </a:r>
            <a:endParaRPr sz="25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69" name="Google Shape;269;p17"/>
          <p:cNvSpPr txBox="1"/>
          <p:nvPr/>
        </p:nvSpPr>
        <p:spPr>
          <a:xfrm>
            <a:off x="13602375" y="1514575"/>
            <a:ext cx="12309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After</a:t>
            </a:r>
            <a:endParaRPr sz="25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FE2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8"/>
          <p:cNvSpPr txBox="1"/>
          <p:nvPr/>
        </p:nvSpPr>
        <p:spPr>
          <a:xfrm>
            <a:off x="8317369" y="279250"/>
            <a:ext cx="2435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>
                <a:solidFill>
                  <a:srgbClr val="347571"/>
                </a:solidFill>
                <a:latin typeface="Impact"/>
                <a:ea typeface="Impact"/>
                <a:cs typeface="Impact"/>
                <a:sym typeface="Impact"/>
              </a:rPr>
              <a:t>EDA</a:t>
            </a:r>
            <a:endParaRPr/>
          </a:p>
        </p:txBody>
      </p:sp>
      <p:grpSp>
        <p:nvGrpSpPr>
          <p:cNvPr id="275" name="Google Shape;275;p18"/>
          <p:cNvGrpSpPr/>
          <p:nvPr/>
        </p:nvGrpSpPr>
        <p:grpSpPr>
          <a:xfrm>
            <a:off x="16637956" y="891780"/>
            <a:ext cx="832104" cy="950976"/>
            <a:chOff x="0" y="0"/>
            <a:chExt cx="711200" cy="812800"/>
          </a:xfrm>
        </p:grpSpPr>
        <p:sp>
          <p:nvSpPr>
            <p:cNvPr id="276" name="Google Shape;276;p18"/>
            <p:cNvSpPr/>
            <p:nvPr/>
          </p:nvSpPr>
          <p:spPr>
            <a:xfrm>
              <a:off x="0" y="0"/>
              <a:ext cx="711200" cy="812800"/>
            </a:xfrm>
            <a:custGeom>
              <a:rect b="b" l="l" r="r" t="t"/>
              <a:pathLst>
                <a:path extrusionOk="0" h="812800" w="711200">
                  <a:moveTo>
                    <a:pt x="355600" y="0"/>
                  </a:moveTo>
                  <a:lnTo>
                    <a:pt x="499725" y="159329"/>
                  </a:lnTo>
                  <a:lnTo>
                    <a:pt x="711200" y="203200"/>
                  </a:lnTo>
                  <a:lnTo>
                    <a:pt x="643849" y="406400"/>
                  </a:lnTo>
                  <a:lnTo>
                    <a:pt x="711200" y="609600"/>
                  </a:lnTo>
                  <a:lnTo>
                    <a:pt x="499725" y="653471"/>
                  </a:lnTo>
                  <a:lnTo>
                    <a:pt x="355600" y="812800"/>
                  </a:lnTo>
                  <a:lnTo>
                    <a:pt x="211475" y="653471"/>
                  </a:lnTo>
                  <a:lnTo>
                    <a:pt x="0" y="609600"/>
                  </a:lnTo>
                  <a:lnTo>
                    <a:pt x="67351" y="406400"/>
                  </a:lnTo>
                  <a:lnTo>
                    <a:pt x="0" y="203200"/>
                  </a:lnTo>
                  <a:lnTo>
                    <a:pt x="211475" y="159329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35B276"/>
            </a:solidFill>
            <a:ln>
              <a:noFill/>
            </a:ln>
          </p:spPr>
        </p:sp>
        <p:sp>
          <p:nvSpPr>
            <p:cNvPr id="277" name="Google Shape;277;p18"/>
            <p:cNvSpPr txBox="1"/>
            <p:nvPr/>
          </p:nvSpPr>
          <p:spPr>
            <a:xfrm>
              <a:off x="88900" y="127000"/>
              <a:ext cx="533400" cy="5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8" name="Google Shape;278;p18"/>
          <p:cNvGrpSpPr/>
          <p:nvPr/>
        </p:nvGrpSpPr>
        <p:grpSpPr>
          <a:xfrm>
            <a:off x="16753149" y="8532907"/>
            <a:ext cx="1534841" cy="1754104"/>
            <a:chOff x="0" y="0"/>
            <a:chExt cx="711200" cy="812800"/>
          </a:xfrm>
        </p:grpSpPr>
        <p:sp>
          <p:nvSpPr>
            <p:cNvPr id="279" name="Google Shape;279;p18"/>
            <p:cNvSpPr/>
            <p:nvPr/>
          </p:nvSpPr>
          <p:spPr>
            <a:xfrm>
              <a:off x="0" y="0"/>
              <a:ext cx="711200" cy="812800"/>
            </a:xfrm>
            <a:custGeom>
              <a:rect b="b" l="l" r="r" t="t"/>
              <a:pathLst>
                <a:path extrusionOk="0" h="812800" w="711200">
                  <a:moveTo>
                    <a:pt x="355600" y="0"/>
                  </a:moveTo>
                  <a:lnTo>
                    <a:pt x="499725" y="159329"/>
                  </a:lnTo>
                  <a:lnTo>
                    <a:pt x="711200" y="203200"/>
                  </a:lnTo>
                  <a:lnTo>
                    <a:pt x="643849" y="406400"/>
                  </a:lnTo>
                  <a:lnTo>
                    <a:pt x="711200" y="609600"/>
                  </a:lnTo>
                  <a:lnTo>
                    <a:pt x="499725" y="653471"/>
                  </a:lnTo>
                  <a:lnTo>
                    <a:pt x="355600" y="812800"/>
                  </a:lnTo>
                  <a:lnTo>
                    <a:pt x="211475" y="653471"/>
                  </a:lnTo>
                  <a:lnTo>
                    <a:pt x="0" y="609600"/>
                  </a:lnTo>
                  <a:lnTo>
                    <a:pt x="67351" y="406400"/>
                  </a:lnTo>
                  <a:lnTo>
                    <a:pt x="0" y="203200"/>
                  </a:lnTo>
                  <a:lnTo>
                    <a:pt x="211475" y="159329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35B276"/>
            </a:solidFill>
            <a:ln>
              <a:noFill/>
            </a:ln>
          </p:spPr>
        </p:sp>
        <p:sp>
          <p:nvSpPr>
            <p:cNvPr id="280" name="Google Shape;280;p18"/>
            <p:cNvSpPr txBox="1"/>
            <p:nvPr/>
          </p:nvSpPr>
          <p:spPr>
            <a:xfrm>
              <a:off x="88900" y="127000"/>
              <a:ext cx="533400" cy="5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1" name="Google Shape;281;p18"/>
          <p:cNvGrpSpPr/>
          <p:nvPr/>
        </p:nvGrpSpPr>
        <p:grpSpPr>
          <a:xfrm>
            <a:off x="159329" y="7180928"/>
            <a:ext cx="609275" cy="609275"/>
            <a:chOff x="0" y="0"/>
            <a:chExt cx="812800" cy="812800"/>
          </a:xfrm>
        </p:grpSpPr>
        <p:sp>
          <p:nvSpPr>
            <p:cNvPr id="282" name="Google Shape;282;p1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5B276"/>
            </a:solidFill>
            <a:ln>
              <a:noFill/>
            </a:ln>
          </p:spPr>
        </p:sp>
        <p:sp>
          <p:nvSpPr>
            <p:cNvPr id="283" name="Google Shape;283;p1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4" name="Google Shape;284;p18"/>
          <p:cNvGrpSpPr/>
          <p:nvPr/>
        </p:nvGrpSpPr>
        <p:grpSpPr>
          <a:xfrm>
            <a:off x="11490575" y="737126"/>
            <a:ext cx="547096" cy="609285"/>
            <a:chOff x="0" y="0"/>
            <a:chExt cx="812800" cy="711200"/>
          </a:xfrm>
        </p:grpSpPr>
        <p:sp>
          <p:nvSpPr>
            <p:cNvPr id="285" name="Google Shape;285;p18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8E28A"/>
            </a:solidFill>
            <a:ln>
              <a:noFill/>
            </a:ln>
          </p:spPr>
        </p:sp>
        <p:sp>
          <p:nvSpPr>
            <p:cNvPr id="286" name="Google Shape;286;p18"/>
            <p:cNvSpPr txBox="1"/>
            <p:nvPr/>
          </p:nvSpPr>
          <p:spPr>
            <a:xfrm>
              <a:off x="127000" y="292100"/>
              <a:ext cx="5589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7" name="Google Shape;287;p18"/>
          <p:cNvGrpSpPr/>
          <p:nvPr/>
        </p:nvGrpSpPr>
        <p:grpSpPr>
          <a:xfrm>
            <a:off x="1654457" y="737133"/>
            <a:ext cx="777443" cy="777443"/>
            <a:chOff x="0" y="0"/>
            <a:chExt cx="812800" cy="812800"/>
          </a:xfrm>
        </p:grpSpPr>
        <p:sp>
          <p:nvSpPr>
            <p:cNvPr id="288" name="Google Shape;288;p1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47571"/>
            </a:solidFill>
            <a:ln>
              <a:noFill/>
            </a:ln>
          </p:spPr>
        </p:sp>
        <p:sp>
          <p:nvSpPr>
            <p:cNvPr id="289" name="Google Shape;289;p18"/>
            <p:cNvSpPr txBox="1"/>
            <p:nvPr/>
          </p:nvSpPr>
          <p:spPr>
            <a:xfrm>
              <a:off x="190500" y="152400"/>
              <a:ext cx="431700" cy="4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0" name="Google Shape;2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4888" y="1842750"/>
            <a:ext cx="11078226" cy="80381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1" name="Google Shape;2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726" y="279248"/>
            <a:ext cx="1534850" cy="2448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FFE2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"/>
          <p:cNvSpPr txBox="1"/>
          <p:nvPr/>
        </p:nvSpPr>
        <p:spPr>
          <a:xfrm>
            <a:off x="8317369" y="279250"/>
            <a:ext cx="2435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>
                <a:solidFill>
                  <a:srgbClr val="347571"/>
                </a:solidFill>
                <a:latin typeface="Impact"/>
                <a:ea typeface="Impact"/>
                <a:cs typeface="Impact"/>
                <a:sym typeface="Impact"/>
              </a:rPr>
              <a:t>EDA</a:t>
            </a:r>
            <a:endParaRPr/>
          </a:p>
        </p:txBody>
      </p:sp>
      <p:grpSp>
        <p:nvGrpSpPr>
          <p:cNvPr id="297" name="Google Shape;297;p19"/>
          <p:cNvGrpSpPr/>
          <p:nvPr/>
        </p:nvGrpSpPr>
        <p:grpSpPr>
          <a:xfrm>
            <a:off x="16637956" y="891780"/>
            <a:ext cx="832104" cy="950976"/>
            <a:chOff x="0" y="0"/>
            <a:chExt cx="711200" cy="812800"/>
          </a:xfrm>
        </p:grpSpPr>
        <p:sp>
          <p:nvSpPr>
            <p:cNvPr id="298" name="Google Shape;298;p19"/>
            <p:cNvSpPr/>
            <p:nvPr/>
          </p:nvSpPr>
          <p:spPr>
            <a:xfrm>
              <a:off x="0" y="0"/>
              <a:ext cx="711200" cy="812800"/>
            </a:xfrm>
            <a:custGeom>
              <a:rect b="b" l="l" r="r" t="t"/>
              <a:pathLst>
                <a:path extrusionOk="0" h="812800" w="711200">
                  <a:moveTo>
                    <a:pt x="355600" y="0"/>
                  </a:moveTo>
                  <a:lnTo>
                    <a:pt x="499725" y="159329"/>
                  </a:lnTo>
                  <a:lnTo>
                    <a:pt x="711200" y="203200"/>
                  </a:lnTo>
                  <a:lnTo>
                    <a:pt x="643849" y="406400"/>
                  </a:lnTo>
                  <a:lnTo>
                    <a:pt x="711200" y="609600"/>
                  </a:lnTo>
                  <a:lnTo>
                    <a:pt x="499725" y="653471"/>
                  </a:lnTo>
                  <a:lnTo>
                    <a:pt x="355600" y="812800"/>
                  </a:lnTo>
                  <a:lnTo>
                    <a:pt x="211475" y="653471"/>
                  </a:lnTo>
                  <a:lnTo>
                    <a:pt x="0" y="609600"/>
                  </a:lnTo>
                  <a:lnTo>
                    <a:pt x="67351" y="406400"/>
                  </a:lnTo>
                  <a:lnTo>
                    <a:pt x="0" y="203200"/>
                  </a:lnTo>
                  <a:lnTo>
                    <a:pt x="211475" y="159329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35B276"/>
            </a:solidFill>
            <a:ln>
              <a:noFill/>
            </a:ln>
          </p:spPr>
        </p:sp>
        <p:sp>
          <p:nvSpPr>
            <p:cNvPr id="299" name="Google Shape;299;p19"/>
            <p:cNvSpPr txBox="1"/>
            <p:nvPr/>
          </p:nvSpPr>
          <p:spPr>
            <a:xfrm>
              <a:off x="88900" y="127000"/>
              <a:ext cx="533400" cy="5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0" name="Google Shape;300;p19"/>
          <p:cNvGrpSpPr/>
          <p:nvPr/>
        </p:nvGrpSpPr>
        <p:grpSpPr>
          <a:xfrm>
            <a:off x="16753149" y="8532907"/>
            <a:ext cx="1534841" cy="1754104"/>
            <a:chOff x="0" y="0"/>
            <a:chExt cx="711200" cy="812800"/>
          </a:xfrm>
        </p:grpSpPr>
        <p:sp>
          <p:nvSpPr>
            <p:cNvPr id="301" name="Google Shape;301;p19"/>
            <p:cNvSpPr/>
            <p:nvPr/>
          </p:nvSpPr>
          <p:spPr>
            <a:xfrm>
              <a:off x="0" y="0"/>
              <a:ext cx="711200" cy="812800"/>
            </a:xfrm>
            <a:custGeom>
              <a:rect b="b" l="l" r="r" t="t"/>
              <a:pathLst>
                <a:path extrusionOk="0" h="812800" w="711200">
                  <a:moveTo>
                    <a:pt x="355600" y="0"/>
                  </a:moveTo>
                  <a:lnTo>
                    <a:pt x="499725" y="159329"/>
                  </a:lnTo>
                  <a:lnTo>
                    <a:pt x="711200" y="203200"/>
                  </a:lnTo>
                  <a:lnTo>
                    <a:pt x="643849" y="406400"/>
                  </a:lnTo>
                  <a:lnTo>
                    <a:pt x="711200" y="609600"/>
                  </a:lnTo>
                  <a:lnTo>
                    <a:pt x="499725" y="653471"/>
                  </a:lnTo>
                  <a:lnTo>
                    <a:pt x="355600" y="812800"/>
                  </a:lnTo>
                  <a:lnTo>
                    <a:pt x="211475" y="653471"/>
                  </a:lnTo>
                  <a:lnTo>
                    <a:pt x="0" y="609600"/>
                  </a:lnTo>
                  <a:lnTo>
                    <a:pt x="67351" y="406400"/>
                  </a:lnTo>
                  <a:lnTo>
                    <a:pt x="0" y="203200"/>
                  </a:lnTo>
                  <a:lnTo>
                    <a:pt x="211475" y="159329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35B276"/>
            </a:solidFill>
            <a:ln>
              <a:noFill/>
            </a:ln>
          </p:spPr>
        </p:sp>
        <p:sp>
          <p:nvSpPr>
            <p:cNvPr id="302" name="Google Shape;302;p19"/>
            <p:cNvSpPr txBox="1"/>
            <p:nvPr/>
          </p:nvSpPr>
          <p:spPr>
            <a:xfrm>
              <a:off x="88900" y="127000"/>
              <a:ext cx="533400" cy="5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3" name="Google Shape;303;p19"/>
          <p:cNvGrpSpPr/>
          <p:nvPr/>
        </p:nvGrpSpPr>
        <p:grpSpPr>
          <a:xfrm>
            <a:off x="159329" y="7180928"/>
            <a:ext cx="609275" cy="609275"/>
            <a:chOff x="0" y="0"/>
            <a:chExt cx="812800" cy="812800"/>
          </a:xfrm>
        </p:grpSpPr>
        <p:sp>
          <p:nvSpPr>
            <p:cNvPr id="304" name="Google Shape;304;p1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5B276"/>
            </a:solidFill>
            <a:ln>
              <a:noFill/>
            </a:ln>
          </p:spPr>
        </p:sp>
        <p:sp>
          <p:nvSpPr>
            <p:cNvPr id="305" name="Google Shape;305;p1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6" name="Google Shape;306;p19"/>
          <p:cNvGrpSpPr/>
          <p:nvPr/>
        </p:nvGrpSpPr>
        <p:grpSpPr>
          <a:xfrm>
            <a:off x="1654432" y="737133"/>
            <a:ext cx="777443" cy="777443"/>
            <a:chOff x="0" y="0"/>
            <a:chExt cx="812800" cy="812800"/>
          </a:xfrm>
        </p:grpSpPr>
        <p:sp>
          <p:nvSpPr>
            <p:cNvPr id="307" name="Google Shape;307;p1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47571"/>
            </a:solidFill>
            <a:ln>
              <a:noFill/>
            </a:ln>
          </p:spPr>
        </p:sp>
        <p:sp>
          <p:nvSpPr>
            <p:cNvPr id="308" name="Google Shape;308;p19"/>
            <p:cNvSpPr txBox="1"/>
            <p:nvPr/>
          </p:nvSpPr>
          <p:spPr>
            <a:xfrm>
              <a:off x="190500" y="152400"/>
              <a:ext cx="431700" cy="4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9" name="Google Shape;309;p19"/>
          <p:cNvSpPr txBox="1"/>
          <p:nvPr/>
        </p:nvSpPr>
        <p:spPr>
          <a:xfrm>
            <a:off x="594175" y="1537950"/>
            <a:ext cx="15930000" cy="21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27050" lvl="1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700"/>
              <a:buFont typeface="Impact"/>
              <a:buChar char="◆"/>
            </a:pPr>
            <a:r>
              <a:rPr lang="en-US" sz="47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Feature </a:t>
            </a:r>
            <a:r>
              <a:rPr lang="en-US" sz="47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Engineering</a:t>
            </a:r>
            <a:endParaRPr sz="47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482600" lvl="2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Impact"/>
              <a:buChar char="●"/>
            </a:pPr>
            <a:r>
              <a:rPr lang="en-US" sz="40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average number of employed and unemployed from 2017-2021</a:t>
            </a:r>
            <a:endParaRPr sz="47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13716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310" name="Google Shape;3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1875" y="3299475"/>
            <a:ext cx="14561501" cy="1374016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1" name="Google Shape;3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1875" y="7862550"/>
            <a:ext cx="14561509" cy="1693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2" name="Google Shape;312;p19"/>
          <p:cNvSpPr txBox="1"/>
          <p:nvPr/>
        </p:nvSpPr>
        <p:spPr>
          <a:xfrm>
            <a:off x="1978375" y="7155325"/>
            <a:ext cx="12770700" cy="9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82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Impact"/>
              <a:buChar char="●"/>
            </a:pPr>
            <a:r>
              <a:rPr lang="en-US" sz="40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normalize different education level /total count</a:t>
            </a:r>
            <a:endParaRPr sz="47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9"/>
          <p:cNvSpPr txBox="1"/>
          <p:nvPr/>
        </p:nvSpPr>
        <p:spPr>
          <a:xfrm>
            <a:off x="1945225" y="4936450"/>
            <a:ext cx="13971600" cy="9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82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Impact"/>
              <a:buChar char="●"/>
            </a:pPr>
            <a:r>
              <a:rPr lang="en-US" sz="40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aggregate to create new features representing the total counts of certain categories.</a:t>
            </a:r>
            <a:endParaRPr sz="47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1872" y="5692050"/>
            <a:ext cx="14561500" cy="115196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inancial Security in Retirement Presentation">
  <a:themeElements>
    <a:clrScheme name="Office">
      <a:dk1>
        <a:srgbClr val="347571"/>
      </a:dk1>
      <a:lt1>
        <a:srgbClr val="FFFFFF"/>
      </a:lt1>
      <a:dk2>
        <a:srgbClr val="B8E28A"/>
      </a:dk2>
      <a:lt2>
        <a:srgbClr val="DCFDB8"/>
      </a:lt2>
      <a:accent1>
        <a:srgbClr val="F1FFE2"/>
      </a:accent1>
      <a:accent2>
        <a:srgbClr val="5EC57E"/>
      </a:accent2>
      <a:accent3>
        <a:srgbClr val="35B276"/>
      </a:accent3>
      <a:accent4>
        <a:srgbClr val="347571"/>
      </a:accent4>
      <a:accent5>
        <a:srgbClr val="093A47"/>
      </a:accent5>
      <a:accent6>
        <a:srgbClr val="B8E28A"/>
      </a:accent6>
      <a:hlink>
        <a:srgbClr val="DCFDB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